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07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04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15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28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71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16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66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914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6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04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3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C761D-4609-48B7-850C-C0AD87462481}" type="datetimeFigureOut">
              <a:rPr lang="cs-CZ" smtClean="0"/>
              <a:pPr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1154-FBC4-43E6-B742-59D0CAD608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02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584176"/>
          </a:xfrm>
        </p:spPr>
        <p:txBody>
          <a:bodyPr>
            <a:normAutofit/>
          </a:bodyPr>
          <a:lstStyle/>
          <a:p>
            <a:r>
              <a:rPr lang="cs-CZ" sz="3200" b="1" u="sng" dirty="0" smtClean="0"/>
              <a:t>Šikana mezi námi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327741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08111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rgbClr val="FF0000"/>
                </a:solidFill>
              </a:rPr>
              <a:t>Šikana mezi námi</a:t>
            </a:r>
            <a:endParaRPr lang="cs-CZ" sz="3200" b="1" u="sng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992888" cy="4752528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/>
              <a:t>   </a:t>
            </a:r>
            <a:r>
              <a:rPr lang="cs-CZ" sz="2400" dirty="0" smtClean="0">
                <a:solidFill>
                  <a:schemeClr val="tx1"/>
                </a:solidFill>
              </a:rPr>
              <a:t>Nejen mezi svými vrstevníky se můžeš setkat se šikanou.</a:t>
            </a:r>
          </a:p>
          <a:p>
            <a:pPr algn="l"/>
            <a:endParaRPr lang="cs-CZ" sz="2400" dirty="0" smtClean="0"/>
          </a:p>
          <a:p>
            <a:pPr algn="l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Co je to vlastně šikana? Zkus to napsat svými slovy.</a:t>
            </a:r>
          </a:p>
          <a:p>
            <a:pPr algn="l"/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Kde  všude se s ní můžeš setkat?</a:t>
            </a:r>
          </a:p>
          <a:p>
            <a:pPr algn="l"/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cs-CZ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5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1" y="620688"/>
            <a:ext cx="8399957" cy="6048672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solidFill>
                  <a:srgbClr val="FF0000"/>
                </a:solidFill>
              </a:rPr>
              <a:t>Šikana </a:t>
            </a:r>
            <a:r>
              <a:rPr lang="cs-CZ" sz="2400" dirty="0" smtClean="0">
                <a:solidFill>
                  <a:schemeClr val="tx1"/>
                </a:solidFill>
              </a:rPr>
              <a:t>= ponižování, zneužívání, vydírání, obtěžování, fyzické a psychické týrání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cs-CZ" sz="2400" dirty="0" smtClean="0">
              <a:solidFill>
                <a:schemeClr val="tx1"/>
              </a:solidFill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Týrající </a:t>
            </a:r>
            <a:r>
              <a:rPr lang="cs-CZ" sz="2400" dirty="0" smtClean="0">
                <a:solidFill>
                  <a:schemeClr val="tx1"/>
                </a:solidFill>
              </a:rPr>
              <a:t>využívá své převahy, moci nebo nějaké výhody nad druhými. Jeho jednání je nezákonné, agresivní, trpěné a v některých případech i podporované určitou skupinou příznivců</a:t>
            </a:r>
          </a:p>
          <a:p>
            <a:pPr algn="l"/>
            <a:endParaRPr lang="cs-CZ" sz="2400" dirty="0">
              <a:solidFill>
                <a:schemeClr val="tx1"/>
              </a:solidFill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Chování </a:t>
            </a:r>
            <a:r>
              <a:rPr lang="cs-CZ" sz="2400" dirty="0" smtClean="0">
                <a:solidFill>
                  <a:schemeClr val="tx1"/>
                </a:solidFill>
              </a:rPr>
              <a:t>tohoto jedince je závislé na osobnostních rysech tyrana i jeho oběti. Také lhostejnost okolí napomáhá tomuto jednání.</a:t>
            </a:r>
          </a:p>
          <a:p>
            <a:pPr algn="l"/>
            <a:r>
              <a:rPr lang="cs-CZ" sz="2400" dirty="0" smtClean="0">
                <a:solidFill>
                  <a:srgbClr val="FF0000"/>
                </a:solidFill>
              </a:rPr>
              <a:t>Typické </a:t>
            </a:r>
            <a:r>
              <a:rPr lang="cs-CZ" sz="2400" dirty="0" smtClean="0">
                <a:solidFill>
                  <a:srgbClr val="FF0000"/>
                </a:solidFill>
              </a:rPr>
              <a:t>znaky pro tyrana:</a:t>
            </a:r>
          </a:p>
          <a:p>
            <a:pPr algn="l"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touha někoho ovládat a bezohledně se prosazovat</a:t>
            </a:r>
          </a:p>
          <a:p>
            <a:pPr algn="l"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sobeckost a </a:t>
            </a:r>
            <a:r>
              <a:rPr lang="cs-CZ" sz="2400" dirty="0" err="1" smtClean="0">
                <a:solidFill>
                  <a:schemeClr val="tx1"/>
                </a:solidFill>
              </a:rPr>
              <a:t>sebestřednost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radost z ubližování druhým</a:t>
            </a:r>
          </a:p>
          <a:p>
            <a:pPr algn="l"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pocit neviny , nepovažuje se za tyrana</a:t>
            </a:r>
          </a:p>
          <a:p>
            <a:pPr algn="l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8660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7920880" cy="5760640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   </a:t>
            </a:r>
            <a:r>
              <a:rPr lang="cs-CZ" sz="2400" dirty="0" smtClean="0">
                <a:solidFill>
                  <a:srgbClr val="FF0000"/>
                </a:solidFill>
              </a:rPr>
              <a:t>Obětí </a:t>
            </a:r>
            <a:r>
              <a:rPr lang="cs-CZ" sz="2400" dirty="0" smtClean="0">
                <a:solidFill>
                  <a:schemeClr val="tx1"/>
                </a:solidFill>
              </a:rPr>
              <a:t>se může stát kdokoliv z nás. Je velmi důležité všímat si svého okolí. Pokud se nám zdá nějaké chování nevhodné, nebát se na něj upozornit.</a:t>
            </a:r>
          </a:p>
          <a:p>
            <a:pPr algn="l"/>
            <a:r>
              <a:rPr lang="cs-CZ" sz="2400" dirty="0" smtClean="0">
                <a:solidFill>
                  <a:srgbClr val="FF0000"/>
                </a:solidFill>
              </a:rPr>
              <a:t>Charakteristické </a:t>
            </a:r>
            <a:r>
              <a:rPr lang="cs-CZ" sz="2400" dirty="0" smtClean="0">
                <a:solidFill>
                  <a:srgbClr val="FF0000"/>
                </a:solidFill>
              </a:rPr>
              <a:t>znaky oběti šikany:</a:t>
            </a:r>
          </a:p>
          <a:p>
            <a:pPr algn="just"/>
            <a:r>
              <a:rPr lang="cs-CZ" sz="2400" dirty="0" smtClean="0">
                <a:solidFill>
                  <a:schemeClr val="tx1"/>
                </a:solidFill>
              </a:rPr>
              <a:t>Jedinec je bojácný, může mít nějaký tělesný nebo psychický handicap. O přestávkách vyhledává společnost dospělých, nemá kamarády, je plačtivý, smutný, uzavřený.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/>
            <a:r>
              <a:rPr lang="cs-CZ" sz="2400" dirty="0" smtClean="0">
                <a:solidFill>
                  <a:schemeClr val="tx1"/>
                </a:solidFill>
              </a:rPr>
              <a:t>Jeho </a:t>
            </a:r>
            <a:r>
              <a:rPr lang="cs-CZ" sz="2400" dirty="0" smtClean="0">
                <a:solidFill>
                  <a:schemeClr val="tx1"/>
                </a:solidFill>
              </a:rPr>
              <a:t>školní prospěch se hodně zhoršil. Může mít znečištěné oblečení nebo poranění na těle. Od spolužáků (kamarádů) slýchá posměšné poznámky, nelichotivé přezdívky, odevzdává jim finanční nebo jiné dary.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/>
            <a:r>
              <a:rPr lang="cs-CZ" sz="2400" dirty="0" smtClean="0">
                <a:solidFill>
                  <a:schemeClr val="tx1"/>
                </a:solidFill>
              </a:rPr>
              <a:t>Často </a:t>
            </a:r>
            <a:r>
              <a:rPr lang="cs-CZ" sz="2400" dirty="0" smtClean="0">
                <a:solidFill>
                  <a:schemeClr val="tx1"/>
                </a:solidFill>
              </a:rPr>
              <a:t>bývá terčem pošťuchování, kopání. V některých případech je donucen podílet se na nezákonných činnostech.</a:t>
            </a:r>
          </a:p>
          <a:p>
            <a:pPr algn="l"/>
            <a:endParaRPr lang="cs-CZ" sz="2400" dirty="0" smtClean="0">
              <a:solidFill>
                <a:schemeClr val="tx1"/>
              </a:solidFill>
            </a:endParaRPr>
          </a:p>
          <a:p>
            <a:pPr algn="l"/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538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332656"/>
            <a:ext cx="7416824" cy="6120680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V dnešní moderní době je stále populárnější </a:t>
            </a:r>
            <a:r>
              <a:rPr lang="cs-CZ" sz="2400" b="1" dirty="0" smtClean="0">
                <a:solidFill>
                  <a:srgbClr val="FF0000"/>
                </a:solidFill>
              </a:rPr>
              <a:t>KYBERŠIKANA. </a:t>
            </a:r>
            <a:r>
              <a:rPr lang="cs-CZ" sz="2400" dirty="0" smtClean="0">
                <a:solidFill>
                  <a:schemeClr val="tx1"/>
                </a:solidFill>
              </a:rPr>
              <a:t>Jedná se zde o využití moderní technologie k šikaně druhých.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Pomocí </a:t>
            </a:r>
            <a:r>
              <a:rPr lang="cs-CZ" sz="2400" dirty="0" smtClean="0">
                <a:solidFill>
                  <a:schemeClr val="tx1"/>
                </a:solidFill>
              </a:rPr>
              <a:t>počítačových kamer, internetu,mobilních telefonů je zneužíváno čím dál více obětí. Oběť je zde obtěžována nadávkami, zveřejňováním fotografií, vyhrůžkami atd.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I odeslání </a:t>
            </a:r>
            <a:r>
              <a:rPr lang="cs-CZ" sz="2400" dirty="0" smtClean="0">
                <a:solidFill>
                  <a:srgbClr val="FF0000"/>
                </a:solidFill>
              </a:rPr>
              <a:t>SMS</a:t>
            </a:r>
            <a:r>
              <a:rPr lang="cs-CZ" sz="2400" dirty="0" smtClean="0">
                <a:solidFill>
                  <a:schemeClr val="tx1"/>
                </a:solidFill>
              </a:rPr>
              <a:t> nebo </a:t>
            </a:r>
            <a:r>
              <a:rPr lang="cs-CZ" sz="2400" dirty="0" smtClean="0">
                <a:solidFill>
                  <a:srgbClr val="FF0000"/>
                </a:solidFill>
              </a:rPr>
              <a:t>MMS </a:t>
            </a:r>
            <a:r>
              <a:rPr lang="cs-CZ" sz="2400" dirty="0" smtClean="0">
                <a:solidFill>
                  <a:schemeClr val="tx1"/>
                </a:solidFill>
              </a:rPr>
              <a:t> zprávy, kde je napsána, nahrána nebo vyfocena ponižující situace je považována za </a:t>
            </a:r>
            <a:r>
              <a:rPr lang="cs-CZ" sz="2400" dirty="0" err="1" smtClean="0">
                <a:solidFill>
                  <a:schemeClr val="tx1"/>
                </a:solidFill>
              </a:rPr>
              <a:t>kyberšikanu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cs-CZ" sz="2400" dirty="0" smtClean="0">
                <a:solidFill>
                  <a:srgbClr val="FF0000"/>
                </a:solidFill>
              </a:rPr>
              <a:t>Bránit se můžeme: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-nezveřejňovat svá osobní hesla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-dávat si pozor na podezřelé zprávy nebo hovory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- nebýt příliš důvěřivý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776412" cy="163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5976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333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Šikana mezi námi</vt:lpstr>
      <vt:lpstr>Šikana mezi námi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ANA</cp:lastModifiedBy>
  <cp:revision>12</cp:revision>
  <dcterms:created xsi:type="dcterms:W3CDTF">2014-04-01T11:00:24Z</dcterms:created>
  <dcterms:modified xsi:type="dcterms:W3CDTF">2020-04-28T08:20:32Z</dcterms:modified>
</cp:coreProperties>
</file>