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47AA-A8E9-469D-A9D0-081E73E8ABE0}" type="datetimeFigureOut">
              <a:rPr lang="cs-CZ" smtClean="0"/>
              <a:pPr/>
              <a:t>1. 5. 2020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137EE-604A-4613-820B-A34CD7717C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/>
          <a:lstStyle/>
          <a:p>
            <a:r>
              <a:rPr lang="cs-CZ" b="1" dirty="0" smtClean="0"/>
              <a:t>Členy (</a:t>
            </a:r>
            <a:r>
              <a:rPr lang="cs-CZ" b="1" dirty="0" err="1" smtClean="0"/>
              <a:t>articles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71287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933056"/>
            <a:ext cx="71287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2) Jediný exemplář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85000" lnSpcReduction="10000"/>
          </a:bodyPr>
          <a:lstStyle/>
          <a:p>
            <a:r>
              <a:rPr lang="cs-CZ" u="sng" dirty="0" smtClean="0"/>
              <a:t>Např. slunce, měsíc, prezident USA apod.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sun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shining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Slunce je jenom jedno.</a:t>
            </a:r>
            <a:br>
              <a:rPr lang="cs-CZ" dirty="0" smtClean="0"/>
            </a:br>
            <a:endParaRPr lang="cs-CZ" dirty="0" smtClean="0"/>
          </a:p>
          <a:p>
            <a:r>
              <a:rPr lang="cs-CZ" u="sng" dirty="0" smtClean="0"/>
              <a:t>Také slova, která se v jediném exempláři objevují např. v jednom státě, nebo dokonce v jedné domácnosti, …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>
                <a:solidFill>
                  <a:srgbClr val="FF0000"/>
                </a:solidFill>
              </a:rPr>
              <a:t> put </a:t>
            </a:r>
            <a:r>
              <a:rPr lang="cs-CZ" dirty="0" err="1" smtClean="0">
                <a:solidFill>
                  <a:srgbClr val="FF0000"/>
                </a:solidFill>
              </a:rPr>
              <a:t>it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b="1" dirty="0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fridge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  <a:r>
              <a:rPr lang="cs-CZ" dirty="0" smtClean="0"/>
              <a:t>- Lednička je doma jen jedna, člověk bude přesně vědět, kam to má dát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I </a:t>
            </a:r>
            <a:r>
              <a:rPr lang="cs-CZ" dirty="0" err="1" smtClean="0">
                <a:solidFill>
                  <a:srgbClr val="FF0000"/>
                </a:solidFill>
              </a:rPr>
              <a:t>think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left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it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b="1" dirty="0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car. </a:t>
            </a:r>
            <a:r>
              <a:rPr lang="cs-CZ" dirty="0" smtClean="0"/>
              <a:t>- Auto má člověk také většinou jen jedno, a když řekne že to nechal v autě, vlastně říká, kde přesně to nechal.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Where</a:t>
            </a:r>
            <a:r>
              <a:rPr lang="cs-CZ" dirty="0" smtClean="0">
                <a:solidFill>
                  <a:srgbClr val="FF0000"/>
                </a:solidFill>
              </a:rPr>
              <a:t>'s John? -- He's in </a:t>
            </a:r>
            <a:r>
              <a:rPr lang="cs-CZ" b="1" dirty="0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bathroom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Záchod či koupelnu máme také asi jen jednu, tedy když řeknu, že je v koupelně, asi by každý věděl, kde ho má hledat.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3) Státy, pohoří, řeky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/>
          <a:p>
            <a:r>
              <a:rPr lang="cs-CZ" u="sng" dirty="0"/>
              <a:t>U</a:t>
            </a:r>
            <a:r>
              <a:rPr lang="cs-CZ" u="sng" dirty="0" smtClean="0"/>
              <a:t> některých názvů států (ne u všech!),která jsou v množném čísle nebo se skládají z více slov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the </a:t>
            </a:r>
            <a:r>
              <a:rPr lang="cs-CZ" b="1" dirty="0" err="1" smtClean="0">
                <a:solidFill>
                  <a:srgbClr val="FF0000"/>
                </a:solidFill>
              </a:rPr>
              <a:t>Czech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Republic</a:t>
            </a:r>
            <a:r>
              <a:rPr lang="cs-CZ" b="1" dirty="0" smtClean="0">
                <a:solidFill>
                  <a:srgbClr val="FF0000"/>
                </a:solidFill>
              </a:rPr>
              <a:t>, the </a:t>
            </a:r>
            <a:r>
              <a:rPr lang="cs-CZ" b="1" dirty="0" err="1" smtClean="0">
                <a:solidFill>
                  <a:srgbClr val="FF0000"/>
                </a:solidFill>
              </a:rPr>
              <a:t>Soviet</a:t>
            </a:r>
            <a:r>
              <a:rPr lang="cs-CZ" b="1" dirty="0" smtClean="0">
                <a:solidFill>
                  <a:srgbClr val="FF0000"/>
                </a:solidFill>
              </a:rPr>
              <a:t> Union, the </a:t>
            </a:r>
            <a:r>
              <a:rPr lang="cs-CZ" b="1" dirty="0" err="1" smtClean="0">
                <a:solidFill>
                  <a:srgbClr val="FF0000"/>
                </a:solidFill>
              </a:rPr>
              <a:t>United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States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America</a:t>
            </a:r>
            <a:r>
              <a:rPr lang="cs-CZ" b="1" dirty="0" smtClean="0">
                <a:solidFill>
                  <a:srgbClr val="FF0000"/>
                </a:solidFill>
              </a:rPr>
              <a:t>, the </a:t>
            </a:r>
            <a:r>
              <a:rPr lang="cs-CZ" b="1" dirty="0" err="1" smtClean="0">
                <a:solidFill>
                  <a:srgbClr val="FF0000"/>
                </a:solidFill>
              </a:rPr>
              <a:t>Netherlands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r>
              <a:rPr lang="cs-CZ" u="sng" dirty="0" smtClean="0"/>
              <a:t>Divadla, muzea, řeky: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Vltava,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Mississippi,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Globe </a:t>
            </a:r>
            <a:r>
              <a:rPr lang="cs-CZ" b="1" dirty="0" err="1" smtClean="0">
                <a:solidFill>
                  <a:srgbClr val="FF0000"/>
                </a:solidFill>
              </a:rPr>
              <a:t>Theatre</a:t>
            </a:r>
            <a:r>
              <a:rPr lang="cs-CZ" b="1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Science Museum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Nulový člen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1) Mluvíme pouze obecně</a:t>
            </a:r>
          </a:p>
          <a:p>
            <a:r>
              <a:rPr lang="cs-CZ" u="sng" dirty="0" smtClean="0"/>
              <a:t>Mluvíme-li např. obecně o vodě, o žirafách, o autech </a:t>
            </a:r>
            <a:r>
              <a:rPr lang="cs-CZ" u="sng" dirty="0" err="1" smtClean="0"/>
              <a:t>apod</a:t>
            </a:r>
            <a:r>
              <a:rPr lang="cs-CZ" u="sng" dirty="0" smtClean="0"/>
              <a:t>, </a:t>
            </a:r>
            <a:r>
              <a:rPr lang="cs-CZ" dirty="0" smtClean="0"/>
              <a:t>u podstatných jmen nepočitatelných a u jmen počitatelných v množném čísle. 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Water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Voda je mokrá, mluvím o vodě obecně. (ale: </a:t>
            </a:r>
            <a:r>
              <a:rPr lang="cs-CZ" b="1" dirty="0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water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today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dnes je voda studená - myslím tím vodu v jezeře či v bazénu.)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Giraffes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long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necks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Mluvím obecně o žirafách i o krcích, nejsou to žádné konkrétní žirafy, ani krky)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2) Ustálené předložkové vazby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by car, by bus, by </a:t>
            </a:r>
            <a:r>
              <a:rPr lang="cs-CZ" dirty="0" err="1" smtClean="0">
                <a:solidFill>
                  <a:srgbClr val="FF0000"/>
                </a:solidFill>
              </a:rPr>
              <a:t>train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home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school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work</a:t>
            </a:r>
            <a:r>
              <a:rPr lang="cs-CZ" dirty="0" smtClean="0">
                <a:solidFill>
                  <a:srgbClr val="FF0000"/>
                </a:solidFill>
              </a:rPr>
              <a:t>, to </a:t>
            </a:r>
            <a:r>
              <a:rPr lang="cs-CZ" dirty="0" err="1" smtClean="0">
                <a:solidFill>
                  <a:srgbClr val="FF0000"/>
                </a:solidFill>
              </a:rPr>
              <a:t>work</a:t>
            </a:r>
            <a:r>
              <a:rPr lang="cs-CZ" dirty="0" smtClean="0">
                <a:solidFill>
                  <a:srgbClr val="FF0000"/>
                </a:solidFill>
              </a:rPr>
              <a:t>, to </a:t>
            </a:r>
            <a:r>
              <a:rPr lang="cs-CZ" dirty="0" err="1" smtClean="0">
                <a:solidFill>
                  <a:srgbClr val="FF0000"/>
                </a:solidFill>
              </a:rPr>
              <a:t>school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bed</a:t>
            </a:r>
            <a:r>
              <a:rPr lang="cs-CZ" dirty="0" smtClean="0">
                <a:solidFill>
                  <a:srgbClr val="FF0000"/>
                </a:solidFill>
              </a:rPr>
              <a:t>, in </a:t>
            </a:r>
            <a:r>
              <a:rPr lang="cs-CZ" dirty="0" err="1" smtClean="0">
                <a:solidFill>
                  <a:srgbClr val="FF0000"/>
                </a:solidFill>
              </a:rPr>
              <a:t>hospital</a:t>
            </a:r>
            <a:r>
              <a:rPr lang="cs-CZ" dirty="0" smtClean="0">
                <a:solidFill>
                  <a:srgbClr val="FF0000"/>
                </a:solidFill>
              </a:rPr>
              <a:t>, in </a:t>
            </a:r>
            <a:r>
              <a:rPr lang="cs-CZ" dirty="0" err="1" smtClean="0">
                <a:solidFill>
                  <a:srgbClr val="FF0000"/>
                </a:solidFill>
              </a:rPr>
              <a:t>prison</a:t>
            </a:r>
            <a:r>
              <a:rPr lang="cs-CZ" dirty="0" smtClean="0">
                <a:solidFill>
                  <a:srgbClr val="FF0000"/>
                </a:solidFill>
              </a:rPr>
              <a:t>, in </a:t>
            </a:r>
            <a:r>
              <a:rPr lang="cs-CZ" dirty="0" err="1" smtClean="0">
                <a:solidFill>
                  <a:srgbClr val="FF0000"/>
                </a:solidFill>
              </a:rPr>
              <a:t>church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zde spíše říkáme, co tam člověk dělá, než jen místo, kde je - spí, je v nemocnici (zraněný), je ve vězení (jako vězeň), je v kostele a modlí 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3) Státy, města, ulice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Názvy států v jednotném čísle, které se skládají pouze z jednoho slova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Germany</a:t>
            </a:r>
            <a:r>
              <a:rPr lang="cs-CZ" dirty="0" smtClean="0">
                <a:solidFill>
                  <a:srgbClr val="FF0000"/>
                </a:solidFill>
              </a:rPr>
              <a:t>, Italy, France, </a:t>
            </a:r>
            <a:r>
              <a:rPr lang="cs-CZ" dirty="0" err="1" smtClean="0">
                <a:solidFill>
                  <a:srgbClr val="FF0000"/>
                </a:solidFill>
              </a:rPr>
              <a:t>Spain</a:t>
            </a:r>
            <a:r>
              <a:rPr lang="cs-CZ" dirty="0" smtClean="0">
                <a:solidFill>
                  <a:srgbClr val="FF0000"/>
                </a:solidFill>
              </a:rPr>
              <a:t> atd.</a:t>
            </a:r>
          </a:p>
          <a:p>
            <a:r>
              <a:rPr lang="cs-CZ" u="sng" dirty="0"/>
              <a:t>M</a:t>
            </a:r>
            <a:r>
              <a:rPr lang="cs-CZ" u="sng" dirty="0" smtClean="0"/>
              <a:t>ěsta, obce, </a:t>
            </a:r>
            <a:r>
              <a:rPr lang="cs-CZ" u="sng" dirty="0" smtClean="0"/>
              <a:t>náměstí, parky apod</a:t>
            </a:r>
            <a:r>
              <a:rPr lang="cs-CZ" u="sng" dirty="0" smtClean="0"/>
              <a:t>.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London, New York, Prague, </a:t>
            </a:r>
            <a:r>
              <a:rPr lang="cs-CZ" dirty="0" err="1" smtClean="0">
                <a:solidFill>
                  <a:srgbClr val="FF0000"/>
                </a:solidFill>
              </a:rPr>
              <a:t>Fifth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Avenue, </a:t>
            </a:r>
            <a:r>
              <a:rPr lang="cs-CZ" dirty="0" err="1" smtClean="0">
                <a:solidFill>
                  <a:srgbClr val="FF0000"/>
                </a:solidFill>
              </a:rPr>
              <a:t>Trafalgar</a:t>
            </a:r>
            <a:r>
              <a:rPr lang="cs-CZ" dirty="0" smtClean="0">
                <a:solidFill>
                  <a:srgbClr val="FF0000"/>
                </a:solidFill>
              </a:rPr>
              <a:t> Square, Hyde Park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PROCVIČENÍ – doplň členy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1.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Jane?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___ </a:t>
            </a:r>
            <a:r>
              <a:rPr lang="cs-CZ" dirty="0" err="1" smtClean="0"/>
              <a:t>work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2. I </a:t>
            </a:r>
            <a:r>
              <a:rPr lang="cs-CZ" dirty="0" err="1" smtClean="0"/>
              <a:t>have</a:t>
            </a:r>
            <a:r>
              <a:rPr lang="cs-CZ" dirty="0" smtClean="0"/>
              <a:t> ___ </a:t>
            </a:r>
            <a:r>
              <a:rPr lang="cs-CZ" dirty="0" err="1" smtClean="0"/>
              <a:t>apple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pears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dirty="0" err="1" smtClean="0"/>
              <a:t>It</a:t>
            </a:r>
            <a:r>
              <a:rPr lang="cs-CZ" dirty="0" smtClean="0"/>
              <a:t>‘s 7.30. I </a:t>
            </a:r>
            <a:r>
              <a:rPr lang="cs-CZ" dirty="0" err="1" smtClean="0"/>
              <a:t>have</a:t>
            </a:r>
            <a:r>
              <a:rPr lang="cs-CZ" dirty="0" smtClean="0"/>
              <a:t> to go to ___ </a:t>
            </a:r>
            <a:r>
              <a:rPr lang="cs-CZ" dirty="0" err="1" smtClean="0"/>
              <a:t>school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4. </a:t>
            </a: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lock</a:t>
            </a:r>
            <a:r>
              <a:rPr lang="cs-CZ" dirty="0" smtClean="0"/>
              <a:t> ___ </a:t>
            </a:r>
            <a:r>
              <a:rPr lang="cs-CZ" dirty="0" err="1" smtClean="0"/>
              <a:t>door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in ___ </a:t>
            </a:r>
            <a:r>
              <a:rPr lang="cs-CZ" dirty="0" err="1" smtClean="0"/>
              <a:t>fridge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6. I </a:t>
            </a:r>
            <a:r>
              <a:rPr lang="cs-CZ" dirty="0" err="1" smtClean="0"/>
              <a:t>bought</a:t>
            </a:r>
            <a:r>
              <a:rPr lang="cs-CZ" dirty="0" smtClean="0"/>
              <a:t> ___ </a:t>
            </a:r>
            <a:r>
              <a:rPr lang="cs-CZ" dirty="0" err="1" smtClean="0"/>
              <a:t>new</a:t>
            </a:r>
            <a:r>
              <a:rPr lang="cs-CZ" dirty="0" smtClean="0"/>
              <a:t> car.</a:t>
            </a:r>
          </a:p>
          <a:p>
            <a:pPr>
              <a:buNone/>
            </a:pPr>
            <a:r>
              <a:rPr lang="cs-CZ" dirty="0" smtClean="0"/>
              <a:t>7. ___ car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8. I love ___ </a:t>
            </a:r>
            <a:r>
              <a:rPr lang="cs-CZ" dirty="0" err="1" smtClean="0"/>
              <a:t>fruit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PROCVIČENÍ – oprav chyby</a:t>
            </a:r>
            <a:r>
              <a:rPr lang="en-US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1. The Paris </a:t>
            </a:r>
            <a:r>
              <a:rPr lang="cs-CZ" dirty="0" err="1" smtClean="0"/>
              <a:t>is</a:t>
            </a:r>
            <a:r>
              <a:rPr lang="cs-CZ" dirty="0" smtClean="0"/>
              <a:t> a most </a:t>
            </a:r>
            <a:r>
              <a:rPr lang="cs-CZ" dirty="0" err="1" smtClean="0"/>
              <a:t>beautiful</a:t>
            </a:r>
            <a:r>
              <a:rPr lang="cs-CZ" dirty="0" smtClean="0"/>
              <a:t> city in France.</a:t>
            </a:r>
          </a:p>
          <a:p>
            <a:pPr>
              <a:buNone/>
            </a:pPr>
            <a:r>
              <a:rPr lang="cs-CZ" dirty="0" smtClean="0"/>
              <a:t>2. My </a:t>
            </a:r>
            <a:r>
              <a:rPr lang="cs-CZ" dirty="0" err="1" smtClean="0"/>
              <a:t>parent</a:t>
            </a:r>
            <a:r>
              <a:rPr lang="cs-CZ" dirty="0" smtClean="0"/>
              <a:t>´s house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,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go </a:t>
            </a:r>
            <a:r>
              <a:rPr lang="cs-CZ" dirty="0" err="1" smtClean="0"/>
              <a:t>there</a:t>
            </a:r>
            <a:r>
              <a:rPr lang="cs-CZ" dirty="0" smtClean="0"/>
              <a:t> by the bus.</a:t>
            </a:r>
          </a:p>
          <a:p>
            <a:pPr>
              <a:buNone/>
            </a:pPr>
            <a:r>
              <a:rPr lang="cs-CZ" dirty="0" smtClean="0"/>
              <a:t>3. I </a:t>
            </a:r>
            <a:r>
              <a:rPr lang="cs-CZ" dirty="0" err="1" smtClean="0"/>
              <a:t>like</a:t>
            </a:r>
            <a:r>
              <a:rPr lang="cs-CZ" dirty="0" smtClean="0"/>
              <a:t> spaghetti.</a:t>
            </a:r>
          </a:p>
          <a:p>
            <a:pPr>
              <a:buNone/>
            </a:pPr>
            <a:r>
              <a:rPr lang="cs-CZ" dirty="0" smtClean="0"/>
              <a:t>4. Look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sky</a:t>
            </a:r>
            <a:r>
              <a:rPr lang="cs-CZ" dirty="0" smtClean="0"/>
              <a:t>! </a:t>
            </a:r>
            <a:r>
              <a:rPr lang="cs-CZ" dirty="0" err="1" smtClean="0"/>
              <a:t>It</a:t>
            </a:r>
            <a:r>
              <a:rPr lang="cs-CZ" dirty="0" smtClean="0"/>
              <a:t>‘s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rain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5. Martin </a:t>
            </a:r>
            <a:r>
              <a:rPr lang="cs-CZ" dirty="0" err="1" smtClean="0"/>
              <a:t>works</a:t>
            </a:r>
            <a:r>
              <a:rPr lang="cs-CZ" dirty="0" smtClean="0"/>
              <a:t> in the </a:t>
            </a:r>
            <a:r>
              <a:rPr lang="cs-CZ" dirty="0" err="1" smtClean="0"/>
              <a:t>Prague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6. Let‘s go to a </a:t>
            </a:r>
            <a:r>
              <a:rPr lang="cs-CZ" dirty="0" err="1" smtClean="0"/>
              <a:t>cinema</a:t>
            </a:r>
            <a:r>
              <a:rPr lang="cs-CZ" dirty="0" smtClean="0"/>
              <a:t>!</a:t>
            </a:r>
          </a:p>
          <a:p>
            <a:pPr>
              <a:buNone/>
            </a:pPr>
            <a:r>
              <a:rPr lang="cs-CZ" dirty="0" smtClean="0"/>
              <a:t>7.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dinner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8. </a:t>
            </a:r>
            <a:r>
              <a:rPr lang="cs-CZ" dirty="0" err="1" smtClean="0"/>
              <a:t>There</a:t>
            </a:r>
            <a:r>
              <a:rPr lang="cs-CZ" dirty="0" smtClean="0"/>
              <a:t> are a </a:t>
            </a:r>
            <a:r>
              <a:rPr lang="cs-CZ" dirty="0" err="1" smtClean="0"/>
              <a:t>schools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town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Where</a:t>
            </a:r>
            <a:r>
              <a:rPr lang="cs-CZ" b="1" dirty="0" smtClean="0"/>
              <a:t>'s the </a:t>
            </a:r>
            <a:r>
              <a:rPr lang="cs-CZ" b="1" dirty="0" err="1" smtClean="0"/>
              <a:t>kitchen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It's </a:t>
            </a:r>
            <a:r>
              <a:rPr lang="en-US" b="1" dirty="0" smtClean="0"/>
              <a:t>the</a:t>
            </a:r>
            <a:r>
              <a:rPr lang="en-US" dirty="0" smtClean="0"/>
              <a:t> door on your right</a:t>
            </a:r>
            <a:r>
              <a:rPr lang="en-US" dirty="0" smtClean="0"/>
              <a:t>.</a:t>
            </a:r>
            <a:r>
              <a:rPr lang="cs-CZ" dirty="0" smtClean="0"/>
              <a:t> –když víš, o které dveře se jedná, jsou </a:t>
            </a:r>
            <a:r>
              <a:rPr lang="cs-CZ" b="1" dirty="0" smtClean="0"/>
              <a:t>ty , určité </a:t>
            </a:r>
            <a:r>
              <a:rPr lang="cs-CZ" dirty="0" smtClean="0"/>
              <a:t>dveře napravo</a:t>
            </a:r>
            <a:endParaRPr lang="cs-CZ" dirty="0" smtClean="0"/>
          </a:p>
          <a:p>
            <a:r>
              <a:rPr lang="en-US" dirty="0" smtClean="0"/>
              <a:t>It's </a:t>
            </a:r>
            <a:r>
              <a:rPr lang="en-US" b="1" dirty="0" smtClean="0"/>
              <a:t>a</a:t>
            </a:r>
            <a:r>
              <a:rPr lang="en-US" dirty="0" smtClean="0"/>
              <a:t> door on your right. </a:t>
            </a:r>
            <a:r>
              <a:rPr lang="cs-CZ" dirty="0" smtClean="0"/>
              <a:t>– jsou to </a:t>
            </a:r>
            <a:r>
              <a:rPr lang="cs-CZ" b="1" dirty="0" smtClean="0"/>
              <a:t>nějaké</a:t>
            </a:r>
            <a:r>
              <a:rPr lang="cs-CZ" dirty="0" smtClean="0"/>
              <a:t> dveře napravo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Člen neurčitý a/</a:t>
            </a:r>
            <a:r>
              <a:rPr lang="cs-CZ" b="1" dirty="0" err="1" smtClean="0"/>
              <a:t>an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i="1" dirty="0" err="1" smtClean="0">
                <a:solidFill>
                  <a:srgbClr val="FF0000"/>
                </a:solidFill>
              </a:rPr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easel</a:t>
            </a:r>
            <a:r>
              <a:rPr lang="cs-CZ" i="1" dirty="0" smtClean="0"/>
              <a:t>				</a:t>
            </a:r>
            <a:r>
              <a:rPr lang="cs-CZ" i="1" dirty="0" smtClean="0">
                <a:solidFill>
                  <a:srgbClr val="FF0000"/>
                </a:solidFill>
              </a:rPr>
              <a:t>a </a:t>
            </a:r>
            <a:r>
              <a:rPr lang="cs-CZ" i="1" dirty="0" smtClean="0"/>
              <a:t>dog	</a:t>
            </a:r>
          </a:p>
          <a:p>
            <a:pPr>
              <a:defRPr/>
            </a:pPr>
            <a:r>
              <a:rPr lang="cs-CZ" i="1" dirty="0" err="1" smtClean="0">
                <a:solidFill>
                  <a:srgbClr val="FF0000"/>
                </a:solidFill>
              </a:rPr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hour</a:t>
            </a:r>
            <a:r>
              <a:rPr lang="cs-CZ" i="1" dirty="0" smtClean="0"/>
              <a:t>				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 union</a:t>
            </a:r>
            <a:endParaRPr lang="cs-CZ" i="1" dirty="0"/>
          </a:p>
          <a:p>
            <a:pPr>
              <a:defRPr/>
            </a:pP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cs-CZ" i="1" dirty="0"/>
              <a:t> </a:t>
            </a:r>
            <a:r>
              <a:rPr lang="cs-CZ" i="1" dirty="0" err="1" smtClean="0"/>
              <a:t>elephant</a:t>
            </a:r>
            <a:r>
              <a:rPr lang="cs-CZ" i="1" dirty="0" smtClean="0"/>
              <a:t>			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 car</a:t>
            </a:r>
            <a:endParaRPr lang="cs-CZ" i="1" dirty="0"/>
          </a:p>
          <a:p>
            <a:pPr>
              <a:defRPr/>
            </a:pP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cs-CZ" i="1" dirty="0"/>
              <a:t> </a:t>
            </a:r>
            <a:r>
              <a:rPr lang="cs-CZ" i="1" dirty="0" err="1" smtClean="0"/>
              <a:t>actor</a:t>
            </a:r>
            <a:r>
              <a:rPr lang="cs-CZ" i="1" dirty="0" smtClean="0"/>
              <a:t>				</a:t>
            </a:r>
            <a:r>
              <a:rPr lang="cs-CZ" i="1" dirty="0" smtClean="0">
                <a:solidFill>
                  <a:srgbClr val="FF0000"/>
                </a:solidFill>
              </a:rPr>
              <a:t>a </a:t>
            </a:r>
            <a:r>
              <a:rPr lang="cs-CZ" i="1" dirty="0" err="1" smtClean="0"/>
              <a:t>pen</a:t>
            </a:r>
            <a:endParaRPr lang="cs-CZ" i="1" dirty="0"/>
          </a:p>
          <a:p>
            <a:pPr>
              <a:defRPr/>
            </a:pP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cs-CZ" i="1" dirty="0"/>
              <a:t> </a:t>
            </a:r>
            <a:r>
              <a:rPr lang="cs-CZ" i="1" dirty="0" smtClean="0"/>
              <a:t>angel				</a:t>
            </a:r>
            <a:r>
              <a:rPr lang="cs-CZ" i="1" dirty="0" smtClean="0">
                <a:solidFill>
                  <a:srgbClr val="FF0000"/>
                </a:solidFill>
              </a:rPr>
              <a:t>a </a:t>
            </a:r>
            <a:r>
              <a:rPr lang="cs-CZ" i="1" dirty="0" err="1" smtClean="0"/>
              <a:t>book</a:t>
            </a:r>
            <a:endParaRPr lang="cs-CZ" i="1" dirty="0"/>
          </a:p>
          <a:p>
            <a:pPr>
              <a:defRPr/>
            </a:pP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cs-CZ" i="1" dirty="0"/>
              <a:t> </a:t>
            </a:r>
            <a:r>
              <a:rPr lang="cs-CZ" i="1" dirty="0" err="1" smtClean="0"/>
              <a:t>egg</a:t>
            </a:r>
            <a:r>
              <a:rPr lang="cs-CZ" i="1" dirty="0" smtClean="0"/>
              <a:t>				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 </a:t>
            </a:r>
            <a:r>
              <a:rPr lang="cs-CZ" i="1" dirty="0" err="1" smtClean="0"/>
              <a:t>helmet</a:t>
            </a:r>
            <a:r>
              <a:rPr lang="cs-CZ" i="1" dirty="0" smtClean="0"/>
              <a:t>	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1) Nová informace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I </a:t>
            </a:r>
            <a:r>
              <a:rPr lang="cs-CZ" dirty="0" err="1" smtClean="0">
                <a:solidFill>
                  <a:srgbClr val="FF0000"/>
                </a:solidFill>
              </a:rPr>
              <a:t>bought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new</a:t>
            </a:r>
            <a:r>
              <a:rPr lang="cs-CZ" dirty="0" smtClean="0">
                <a:solidFill>
                  <a:srgbClr val="FF0000"/>
                </a:solidFill>
              </a:rPr>
              <a:t> car. </a:t>
            </a:r>
            <a:r>
              <a:rPr lang="cs-CZ" dirty="0" smtClean="0"/>
              <a:t>- Koupil jsem si nové auto - je to pro něho nová informace, ještě neví jaké jsem si koupil.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lives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house in the city center. </a:t>
            </a:r>
            <a:r>
              <a:rPr lang="cs-CZ" dirty="0" smtClean="0"/>
              <a:t>- také nová informace, o tomto domu posluchač ještě neslyšel.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She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works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restaurant.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2) Co je kdo zač</a:t>
            </a:r>
            <a:br>
              <a:rPr lang="pl-PL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r>
              <a:rPr lang="cs-CZ" u="sng" dirty="0" smtClean="0"/>
              <a:t>Nejčastěji to bývá např. u zaměstnání:</a:t>
            </a:r>
            <a:endParaRPr lang="cs-CZ" dirty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He's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teacher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Je učitel - říkáme, co je zač, jaké má zaměstnání.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I </a:t>
            </a:r>
            <a:r>
              <a:rPr lang="cs-CZ" dirty="0" err="1" smtClean="0">
                <a:solidFill>
                  <a:srgbClr val="FF0000"/>
                </a:solidFill>
              </a:rPr>
              <a:t>want</a:t>
            </a:r>
            <a:r>
              <a:rPr lang="cs-CZ" dirty="0" smtClean="0">
                <a:solidFill>
                  <a:srgbClr val="FF0000"/>
                </a:solidFill>
              </a:rPr>
              <a:t> to </a:t>
            </a:r>
            <a:r>
              <a:rPr lang="cs-CZ" dirty="0" err="1" smtClean="0">
                <a:solidFill>
                  <a:srgbClr val="FF0000"/>
                </a:solidFill>
              </a:rPr>
              <a:t>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astronaut. </a:t>
            </a:r>
          </a:p>
          <a:p>
            <a:r>
              <a:rPr lang="cs-CZ" u="sng" dirty="0" smtClean="0"/>
              <a:t>Není to však omezeno pouze na zaměstnání: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Jim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boy</a:t>
            </a:r>
            <a:r>
              <a:rPr lang="cs-CZ" dirty="0" smtClean="0"/>
              <a:t>. - Říkám, že Jim je kluk, tedy co je zač.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Oscar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dog. </a:t>
            </a:r>
            <a:r>
              <a:rPr lang="cs-CZ" dirty="0" smtClean="0"/>
              <a:t>- Oscar je pes - co je zač.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Burton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brand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snowboards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ad 2) Co je kdo zač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Často se používá i u podstatných jmen s přívlastkem: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rgbClr val="FF0000"/>
                </a:solidFill>
              </a:rPr>
              <a:t>It</a:t>
            </a:r>
            <a:r>
              <a:rPr lang="cs-CZ" dirty="0" smtClean="0">
                <a:solidFill>
                  <a:srgbClr val="FF0000"/>
                </a:solidFill>
              </a:rPr>
              <a:t>'s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beautiful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morning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co je to ráno zač, jaké je to ráno</a:t>
            </a:r>
            <a:br>
              <a:rPr lang="cs-CZ" dirty="0" smtClean="0"/>
            </a:br>
            <a:r>
              <a:rPr lang="cs-CZ" dirty="0" err="1" smtClean="0">
                <a:solidFill>
                  <a:srgbClr val="FF0000"/>
                </a:solidFill>
              </a:rPr>
              <a:t>She</a:t>
            </a:r>
            <a:r>
              <a:rPr lang="cs-CZ" dirty="0" smtClean="0">
                <a:solidFill>
                  <a:srgbClr val="FF0000"/>
                </a:solidFill>
              </a:rPr>
              <a:t>'s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very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smart</a:t>
            </a:r>
            <a:r>
              <a:rPr lang="cs-CZ" dirty="0" smtClean="0">
                <a:solidFill>
                  <a:srgbClr val="FF0000"/>
                </a:solidFill>
              </a:rPr>
              <a:t> girl. </a:t>
            </a:r>
            <a:r>
              <a:rPr lang="cs-CZ" dirty="0" smtClean="0"/>
              <a:t>- Je to moc chytrá holka - neurčitý člen zde bude, i kdyby se o té dívce již mnohokrát mluvilo - říkáme, co ta holka je zač.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3) Množství, frekvence, apod.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 smtClean="0"/>
              <a:t>Neurčitý člen mívá také funkci čísla 1: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He </a:t>
            </a:r>
            <a:r>
              <a:rPr lang="cs-CZ" dirty="0" err="1" smtClean="0">
                <a:solidFill>
                  <a:srgbClr val="FF0000"/>
                </a:solidFill>
              </a:rPr>
              <a:t>bought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apple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two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bananas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jedno jablko a dva banány</a:t>
            </a:r>
          </a:p>
          <a:p>
            <a:r>
              <a:rPr lang="cs-CZ" u="sng" dirty="0" smtClean="0"/>
              <a:t>Dále se neurčitý člen objevuje v různých údajích určujících množství, frekvenci, čas apod.: </a:t>
            </a:r>
          </a:p>
          <a:p>
            <a:pPr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FF0000"/>
                </a:solidFill>
              </a:rPr>
              <a:t>a </a:t>
            </a:r>
            <a:r>
              <a:rPr lang="cs-CZ" b="1" dirty="0" err="1" smtClean="0">
                <a:solidFill>
                  <a:srgbClr val="FF0000"/>
                </a:solidFill>
              </a:rPr>
              <a:t>few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několik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a </a:t>
            </a:r>
            <a:r>
              <a:rPr lang="cs-CZ" b="1" dirty="0" err="1" smtClean="0">
                <a:solidFill>
                  <a:srgbClr val="FF0000"/>
                </a:solidFill>
              </a:rPr>
              <a:t>little</a:t>
            </a:r>
            <a:r>
              <a:rPr lang="cs-CZ" b="1" dirty="0" smtClean="0">
                <a:solidFill>
                  <a:srgbClr val="FF0000"/>
                </a:solidFill>
              </a:rPr>
              <a:t>, a bit</a:t>
            </a:r>
            <a:r>
              <a:rPr lang="cs-CZ" dirty="0" smtClean="0"/>
              <a:t> - trochu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a lot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hodně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half </a:t>
            </a:r>
            <a:r>
              <a:rPr lang="cs-CZ" b="1" dirty="0" err="1" smtClean="0">
                <a:solidFill>
                  <a:srgbClr val="FF0000"/>
                </a:solidFill>
              </a:rPr>
              <a:t>an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hour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půl hodiny</a:t>
            </a:r>
            <a:br>
              <a:rPr lang="cs-CZ" dirty="0" smtClean="0"/>
            </a:br>
            <a:r>
              <a:rPr lang="cs-CZ" b="1" dirty="0" err="1" smtClean="0">
                <a:solidFill>
                  <a:srgbClr val="FF0000"/>
                </a:solidFill>
              </a:rPr>
              <a:t>twice</a:t>
            </a:r>
            <a:r>
              <a:rPr lang="cs-CZ" b="1" dirty="0" smtClean="0">
                <a:solidFill>
                  <a:srgbClr val="FF0000"/>
                </a:solidFill>
              </a:rPr>
              <a:t> a </a:t>
            </a:r>
            <a:r>
              <a:rPr lang="cs-CZ" b="1" dirty="0" err="1" smtClean="0">
                <a:solidFill>
                  <a:srgbClr val="FF0000"/>
                </a:solidFill>
              </a:rPr>
              <a:t>week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dvakrát týdně</a:t>
            </a:r>
            <a:br>
              <a:rPr lang="cs-CZ" dirty="0" smtClean="0"/>
            </a:br>
            <a:r>
              <a:rPr lang="cs-CZ" b="1" dirty="0" err="1" smtClean="0">
                <a:solidFill>
                  <a:srgbClr val="FF0000"/>
                </a:solidFill>
              </a:rPr>
              <a:t>kilometres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hour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kilometrů za hodinu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POZOR!!!!!!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Neurčitý člen nikdy (téměř) nemůže stát před podstatným jménem v množném čísle nebo před abstraktním či nepočitatelným podstatným jménem . U těch lze člen nahradit přídavným jménem SOME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some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cars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some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snow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some</a:t>
            </a:r>
            <a:r>
              <a:rPr lang="cs-CZ" dirty="0" smtClean="0">
                <a:solidFill>
                  <a:srgbClr val="FF0000"/>
                </a:solidFill>
              </a:rPr>
              <a:t> money)</a:t>
            </a:r>
            <a:r>
              <a:rPr lang="cs-CZ" dirty="0" smtClean="0"/>
              <a:t>, nebo lze člen vynechat úplně - použít nulový člen.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Určitý člen THE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1) Známá věc</a:t>
            </a:r>
          </a:p>
          <a:p>
            <a:r>
              <a:rPr lang="cs-CZ" dirty="0"/>
              <a:t>Č</a:t>
            </a:r>
            <a:r>
              <a:rPr lang="cs-CZ" dirty="0" smtClean="0"/>
              <a:t>lověk, se kterým mluvíme, již o této věci ví.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He </a:t>
            </a:r>
            <a:r>
              <a:rPr lang="cs-CZ" dirty="0" err="1" smtClean="0">
                <a:solidFill>
                  <a:srgbClr val="FF0000"/>
                </a:solidFill>
              </a:rPr>
              <a:t>lives</a:t>
            </a:r>
            <a:r>
              <a:rPr lang="cs-CZ" dirty="0" smtClean="0">
                <a:solidFill>
                  <a:srgbClr val="FF0000"/>
                </a:solidFill>
              </a:rPr>
              <a:t> in a house in the city centre </a:t>
            </a:r>
            <a:r>
              <a:rPr lang="cs-CZ" dirty="0" err="1" smtClean="0">
                <a:solidFill>
                  <a:srgbClr val="FF0000"/>
                </a:solidFill>
              </a:rPr>
              <a:t>and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the </a:t>
            </a:r>
            <a:r>
              <a:rPr lang="cs-CZ" dirty="0" smtClean="0">
                <a:solidFill>
                  <a:srgbClr val="FF0000"/>
                </a:solidFill>
              </a:rPr>
              <a:t>house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very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old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car </a:t>
            </a:r>
            <a:r>
              <a:rPr lang="cs-CZ" dirty="0" err="1" smtClean="0">
                <a:solidFill>
                  <a:srgbClr val="FF0000"/>
                </a:solidFill>
              </a:rPr>
              <a:t>which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bought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yesterday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excellent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- to auto, které jsem včera koupil - Člověk, se kterým mluvíme, musí ale vědět, že jsem si včera koupil auto, jinak bych takovou větu říci nemohl.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869</Words>
  <Application>Microsoft Office PowerPoint</Application>
  <PresentationFormat>Předvádění na obrazovce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Členy (articles)</vt:lpstr>
      <vt:lpstr>Where's the kitchen?</vt:lpstr>
      <vt:lpstr>Člen neurčitý a/an </vt:lpstr>
      <vt:lpstr>1) Nová informace </vt:lpstr>
      <vt:lpstr>2) Co je kdo zač </vt:lpstr>
      <vt:lpstr>ad 2) Co je kdo zač</vt:lpstr>
      <vt:lpstr>3) Množství, frekvence, apod. </vt:lpstr>
      <vt:lpstr>POZOR!!!!!!</vt:lpstr>
      <vt:lpstr>Určitý člen THE</vt:lpstr>
      <vt:lpstr>2) Jediný exemplář </vt:lpstr>
      <vt:lpstr>3) Státy, pohoří, řeky </vt:lpstr>
      <vt:lpstr>Nulový člen </vt:lpstr>
      <vt:lpstr>2) Ustálené předložkové vazby </vt:lpstr>
      <vt:lpstr>3) Státy, města, ulice </vt:lpstr>
      <vt:lpstr>PROCVIČENÍ – doplň členy</vt:lpstr>
      <vt:lpstr>PROCVIČENÍ – oprav chyby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Členy (articles)</dc:title>
  <dc:creator>Gloníci</dc:creator>
  <cp:lastModifiedBy>Hanička</cp:lastModifiedBy>
  <cp:revision>9</cp:revision>
  <dcterms:created xsi:type="dcterms:W3CDTF">2012-03-07T21:49:48Z</dcterms:created>
  <dcterms:modified xsi:type="dcterms:W3CDTF">2020-05-01T11:33:59Z</dcterms:modified>
</cp:coreProperties>
</file>