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65" r:id="rId12"/>
    <p:sldId id="266" r:id="rId13"/>
    <p:sldId id="267" r:id="rId14"/>
    <p:sldId id="296" r:id="rId15"/>
    <p:sldId id="297" r:id="rId16"/>
    <p:sldId id="298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F54AB-4D4E-49C3-909C-FFFC857665C0}" type="datetimeFigureOut">
              <a:rPr lang="cs-CZ" smtClean="0"/>
              <a:pPr/>
              <a:t>17.10.2020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A6496-7178-4F7E-BB42-8827487EB6F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8839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3C6CDB-9BDD-476C-AAC3-8776C45B8EB2}" type="datetimeFigureOut">
              <a:rPr lang="cs-CZ" smtClean="0"/>
              <a:pPr/>
              <a:t>17.10.2020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3CE952-9752-4A10-A8B5-A53CED8B36E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dissolve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3C6CDB-9BDD-476C-AAC3-8776C45B8EB2}" type="datetimeFigureOut">
              <a:rPr lang="cs-CZ" smtClean="0"/>
              <a:pPr/>
              <a:t>17.10.2020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3CE952-9752-4A10-A8B5-A53CED8B36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dissolve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3C6CDB-9BDD-476C-AAC3-8776C45B8EB2}" type="datetimeFigureOut">
              <a:rPr lang="cs-CZ" smtClean="0"/>
              <a:pPr/>
              <a:t>17.10.2020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3CE952-9752-4A10-A8B5-A53CED8B36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dissolve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3C6CDB-9BDD-476C-AAC3-8776C45B8EB2}" type="datetimeFigureOut">
              <a:rPr lang="cs-CZ" smtClean="0"/>
              <a:pPr/>
              <a:t>17.10.2020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3CE952-9752-4A10-A8B5-A53CED8B36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dissolve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3C6CDB-9BDD-476C-AAC3-8776C45B8EB2}" type="datetimeFigureOut">
              <a:rPr lang="cs-CZ" smtClean="0"/>
              <a:pPr/>
              <a:t>17.10.2020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3CE952-9752-4A10-A8B5-A53CED8B36E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dissolve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3C6CDB-9BDD-476C-AAC3-8776C45B8EB2}" type="datetimeFigureOut">
              <a:rPr lang="cs-CZ" smtClean="0"/>
              <a:pPr/>
              <a:t>17.10.2020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3CE952-9752-4A10-A8B5-A53CED8B36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dissolve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3C6CDB-9BDD-476C-AAC3-8776C45B8EB2}" type="datetimeFigureOut">
              <a:rPr lang="cs-CZ" smtClean="0"/>
              <a:pPr/>
              <a:t>17.10.2020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3CE952-9752-4A10-A8B5-A53CED8B36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dissolve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3C6CDB-9BDD-476C-AAC3-8776C45B8EB2}" type="datetimeFigureOut">
              <a:rPr lang="cs-CZ" smtClean="0"/>
              <a:pPr/>
              <a:t>17.10.2020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3CE952-9752-4A10-A8B5-A53CED8B36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dissolve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3C6CDB-9BDD-476C-AAC3-8776C45B8EB2}" type="datetimeFigureOut">
              <a:rPr lang="cs-CZ" smtClean="0"/>
              <a:pPr/>
              <a:t>17.10.2020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3CE952-9752-4A10-A8B5-A53CED8B36E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dissolve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3C6CDB-9BDD-476C-AAC3-8776C45B8EB2}" type="datetimeFigureOut">
              <a:rPr lang="cs-CZ" smtClean="0"/>
              <a:pPr/>
              <a:t>17.10.2020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3CE952-9752-4A10-A8B5-A53CED8B36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dissolve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3C6CDB-9BDD-476C-AAC3-8776C45B8EB2}" type="datetimeFigureOut">
              <a:rPr lang="cs-CZ" smtClean="0"/>
              <a:pPr/>
              <a:t>17.10.2020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3CE952-9752-4A10-A8B5-A53CED8B36E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  <p:transition spd="slow">
    <p:dissolve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63C6CDB-9BDD-476C-AAC3-8776C45B8EB2}" type="datetimeFigureOut">
              <a:rPr lang="cs-CZ" smtClean="0"/>
              <a:pPr/>
              <a:t>17.10.2020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83CE952-9752-4A10-A8B5-A53CED8B36E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dissolve/>
    <p:sndAc>
      <p:stSnd>
        <p:snd r:embed="rId13" name="camera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e/e5/Leonard_Bernstein_1971-2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f/f0/Hans_Holbein_d._J._065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5/54/Rembrandt_Harmensz._van_Rijn_134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6/68/Diego_Vel%C3%A1zquez_026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a/a6/Goya_Maja_ubrana2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f/fb/Johann_Kupetky_Portrait_Prinz_Eugen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6/66/Einstein_1921_by_F_Schmutzer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Výtvarná výchova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Portrét</a:t>
            </a:r>
          </a:p>
          <a:p>
            <a:r>
              <a:rPr lang="cs-CZ" dirty="0" smtClean="0"/>
              <a:t>Můj budoucí život</a:t>
            </a:r>
            <a:endParaRPr lang="cs-CZ" dirty="0"/>
          </a:p>
        </p:txBody>
      </p:sp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5417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Marion S. </a:t>
            </a:r>
            <a:r>
              <a:rPr lang="en-US" dirty="0" err="1" smtClean="0"/>
              <a:t>Trikosko</a:t>
            </a:r>
            <a:r>
              <a:rPr lang="cs-CZ" dirty="0" smtClean="0"/>
              <a:t>: Leonard </a:t>
            </a:r>
            <a:r>
              <a:rPr lang="cs-CZ" dirty="0" err="1" smtClean="0"/>
              <a:t>Benstein</a:t>
            </a:r>
            <a:r>
              <a:rPr lang="cs-CZ" dirty="0" smtClean="0"/>
              <a:t>, 1971</a:t>
            </a:r>
            <a:endParaRPr lang="en-US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27784" y="6453336"/>
            <a:ext cx="6264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http://cs.wikipedia.org/wiki/Soubor:Leonard_Bernstein_1971-2.jpg</a:t>
            </a:r>
            <a:endParaRPr lang="en-US" sz="1000" dirty="0"/>
          </a:p>
        </p:txBody>
      </p:sp>
      <p:pic>
        <p:nvPicPr>
          <p:cNvPr id="32770" name="Picture 2" descr="Soubor:Leonard Bernstein 1971-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0495" y="1412776"/>
            <a:ext cx="3083010" cy="46634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pro tebe: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Vytvoř autoportrét s názvem Můj budoucí život.</a:t>
            </a:r>
          </a:p>
          <a:p>
            <a:r>
              <a:rPr lang="cs-CZ" dirty="0" smtClean="0"/>
              <a:t>Využij kombinaci fotografie a malby.</a:t>
            </a:r>
          </a:p>
          <a:p>
            <a:r>
              <a:rPr lang="cs-CZ" dirty="0" smtClean="0"/>
              <a:t>Budeš potřebovat vlastní fotografii vytištěnou na papír formátu A4, bílý karton formátu A1, tužku, temperové barvy, štětce, kelímek na vodu, lepidlo, nůžky a dobrou náladu.</a:t>
            </a:r>
          </a:p>
        </p:txBody>
      </p:sp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836712"/>
            <a:ext cx="7498080" cy="5411688"/>
          </a:xfrm>
        </p:spPr>
        <p:txBody>
          <a:bodyPr/>
          <a:lstStyle/>
          <a:p>
            <a:r>
              <a:rPr lang="cs-CZ" dirty="0" smtClean="0"/>
              <a:t>Z fotografie vystřihni obrys svého obličeje, stříhej velmi pečlivě.</a:t>
            </a:r>
          </a:p>
          <a:p>
            <a:r>
              <a:rPr lang="cs-CZ" dirty="0" smtClean="0"/>
              <a:t>Obličej nalep na karton.</a:t>
            </a:r>
          </a:p>
          <a:p>
            <a:r>
              <a:rPr lang="cs-CZ" dirty="0" smtClean="0"/>
              <a:t>Tužkou si dokresli ostatní součásti autoportrétu, který bude zachycovat tvou budoucnost.</a:t>
            </a:r>
          </a:p>
          <a:p>
            <a:r>
              <a:rPr lang="cs-CZ" dirty="0" smtClean="0"/>
              <a:t>Zapoj fantazii, využij představy o svém budoucím životě, povolání.</a:t>
            </a:r>
          </a:p>
          <a:p>
            <a:r>
              <a:rPr lang="cs-CZ" dirty="0" smtClean="0"/>
              <a:t>Můžeš se pokusit o sebeironii.</a:t>
            </a:r>
          </a:p>
        </p:txBody>
      </p:sp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908720"/>
            <a:ext cx="7498080" cy="5339680"/>
          </a:xfrm>
        </p:spPr>
        <p:txBody>
          <a:bodyPr/>
          <a:lstStyle/>
          <a:p>
            <a:r>
              <a:rPr lang="cs-CZ" dirty="0" smtClean="0"/>
              <a:t>Předkreslený autoportrét vybarvi temperovými barvami, pracuj pečlivě.</a:t>
            </a:r>
            <a:endParaRPr lang="cs-CZ" dirty="0"/>
          </a:p>
        </p:txBody>
      </p:sp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827584" y="6021288"/>
            <a:ext cx="5976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vlastní foto</a:t>
            </a:r>
            <a:endParaRPr lang="cs-CZ" sz="1000" dirty="0"/>
          </a:p>
        </p:txBody>
      </p:sp>
      <p:pic>
        <p:nvPicPr>
          <p:cNvPr id="5" name="Obrázek 4" descr="PB1603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287944" y="1112657"/>
            <a:ext cx="6240001" cy="4680000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827584" y="6021288"/>
            <a:ext cx="5976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vlastní foto</a:t>
            </a:r>
            <a:endParaRPr lang="cs-CZ" sz="1000" dirty="0"/>
          </a:p>
        </p:txBody>
      </p:sp>
      <p:pic>
        <p:nvPicPr>
          <p:cNvPr id="3" name="Obrázek 2" descr="PB1603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287944" y="1112657"/>
            <a:ext cx="6240001" cy="4680000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827584" y="6021288"/>
            <a:ext cx="5976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vlastní foto</a:t>
            </a:r>
            <a:endParaRPr lang="cs-CZ" sz="1000" dirty="0"/>
          </a:p>
        </p:txBody>
      </p:sp>
      <p:pic>
        <p:nvPicPr>
          <p:cNvPr id="3" name="Obrázek 2" descr="PB1603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287944" y="1112657"/>
            <a:ext cx="6240001" cy="4680000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Portrét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Zobrazení konkrétního jedince, zpravidla člověka, velmi výjimečně i zvířete.</a:t>
            </a:r>
          </a:p>
          <a:p>
            <a:r>
              <a:rPr lang="cs-CZ" dirty="0" smtClean="0"/>
              <a:t>První portréty vznikaly ve starověku. </a:t>
            </a:r>
          </a:p>
          <a:p>
            <a:r>
              <a:rPr lang="cs-CZ" dirty="0" smtClean="0"/>
              <a:t>Mohutný rozvoj zaznamenal portrét v renesanci.  Ještě výraznější zájem o portrét přinášelo baroko, které dovedlo portrétní umění prakticky na hranice jeho možností.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Dominantním typem portrétu je dnes fotografie, ale dokumentární funkci portrétu převzal též film, televize a další elektronická média.</a:t>
            </a:r>
          </a:p>
          <a:p>
            <a:r>
              <a:rPr lang="cs-CZ" dirty="0" smtClean="0"/>
              <a:t>Specifickým typem portrétu je autoportrét.</a:t>
            </a:r>
            <a:endParaRPr lang="en-US" dirty="0"/>
          </a:p>
        </p:txBody>
      </p:sp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Hans </a:t>
            </a:r>
            <a:r>
              <a:rPr lang="cs-CZ" dirty="0" err="1" smtClean="0"/>
              <a:t>Holbein</a:t>
            </a:r>
            <a:r>
              <a:rPr lang="cs-CZ" dirty="0" smtClean="0"/>
              <a:t> ml.: Portrét sira Thomase </a:t>
            </a:r>
            <a:r>
              <a:rPr lang="cs-CZ" dirty="0" err="1" smtClean="0"/>
              <a:t>Moora</a:t>
            </a:r>
            <a:r>
              <a:rPr lang="cs-CZ" dirty="0" smtClean="0"/>
              <a:t>, 1527</a:t>
            </a:r>
            <a:endParaRPr lang="en-US" dirty="0"/>
          </a:p>
        </p:txBody>
      </p:sp>
      <p:pic>
        <p:nvPicPr>
          <p:cNvPr id="1026" name="Picture 2" descr="Soubor:Hans Holbein d. J. 06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628799"/>
            <a:ext cx="3705838" cy="466344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2339752" y="6381328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http://cs.wikipedia.org/wiki/Soubor:Hans_Holbein_d._J._065.jpg</a:t>
            </a:r>
            <a:endParaRPr lang="en-US" sz="1000" dirty="0"/>
          </a:p>
        </p:txBody>
      </p:sp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Rembrandt</a:t>
            </a:r>
            <a:r>
              <a:rPr lang="cs-CZ" dirty="0" smtClean="0"/>
              <a:t> v</a:t>
            </a:r>
            <a:r>
              <a:rPr lang="en-US" dirty="0" smtClean="0"/>
              <a:t>an Rijn</a:t>
            </a:r>
            <a:r>
              <a:rPr lang="cs-CZ" dirty="0" smtClean="0"/>
              <a:t>: Autoportrét, 1669</a:t>
            </a:r>
            <a:endParaRPr lang="en-US" dirty="0"/>
          </a:p>
        </p:txBody>
      </p:sp>
      <p:pic>
        <p:nvPicPr>
          <p:cNvPr id="27650" name="Picture 2" descr="Soubor:Rembrandt Harmensz. van Rijn 13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412776"/>
            <a:ext cx="4313096" cy="466344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427984" y="6165304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http://cs.wikipedia.org/wiki/Soubor:Rembrandt_Harmensz._van_Rijn_134.jpg</a:t>
            </a:r>
            <a:endParaRPr lang="en-US" sz="1000" dirty="0"/>
          </a:p>
        </p:txBody>
      </p:sp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Diego</a:t>
            </a:r>
            <a:r>
              <a:rPr lang="cs-CZ" dirty="0" smtClean="0"/>
              <a:t> </a:t>
            </a:r>
            <a:r>
              <a:rPr lang="cs-CZ" dirty="0" err="1" smtClean="0"/>
              <a:t>Velázquez</a:t>
            </a:r>
            <a:r>
              <a:rPr lang="cs-CZ" dirty="0" smtClean="0"/>
              <a:t> : Infantka </a:t>
            </a:r>
            <a:r>
              <a:rPr lang="cs-CZ" dirty="0" err="1" smtClean="0"/>
              <a:t>Margarita</a:t>
            </a:r>
            <a:r>
              <a:rPr lang="cs-CZ" dirty="0" smtClean="0"/>
              <a:t>, 1659</a:t>
            </a:r>
            <a:endParaRPr lang="en-US" dirty="0"/>
          </a:p>
        </p:txBody>
      </p:sp>
      <p:pic>
        <p:nvPicPr>
          <p:cNvPr id="28674" name="Picture 2" descr="Soubor:Diego Velázquez 026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484784"/>
            <a:ext cx="3241091" cy="466344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203848" y="6309320"/>
            <a:ext cx="4104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http://cs.wikipedia.org/wiki/Soubor:Diego_Vel%C3%A1zquez_026.jpg</a:t>
            </a:r>
            <a:endParaRPr lang="en-US" sz="1000" dirty="0"/>
          </a:p>
        </p:txBody>
      </p:sp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394136" cy="114300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Francisco</a:t>
            </a:r>
            <a:r>
              <a:rPr lang="cs-CZ" dirty="0" smtClean="0"/>
              <a:t> de </a:t>
            </a:r>
            <a:r>
              <a:rPr lang="cs-CZ" dirty="0" err="1" smtClean="0"/>
              <a:t>Goya</a:t>
            </a:r>
            <a:r>
              <a:rPr lang="cs-CZ" dirty="0" smtClean="0"/>
              <a:t>: Oblečená </a:t>
            </a:r>
            <a:r>
              <a:rPr lang="cs-CZ" dirty="0" err="1" smtClean="0"/>
              <a:t>Maya</a:t>
            </a:r>
            <a:r>
              <a:rPr lang="cs-CZ" dirty="0" smtClean="0"/>
              <a:t>, 1800</a:t>
            </a:r>
            <a:endParaRPr lang="en-US" dirty="0"/>
          </a:p>
        </p:txBody>
      </p:sp>
      <p:pic>
        <p:nvPicPr>
          <p:cNvPr id="29698" name="Picture 2" descr="Soubor:Goya Maja ubrana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556792"/>
            <a:ext cx="8484096" cy="4263259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23528" y="6237312"/>
            <a:ext cx="612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http://cs.wikipedia.org/wiki/Soubor:Goya_Maja_ubrana2.jpg</a:t>
            </a:r>
            <a:endParaRPr lang="en-US" sz="1000" dirty="0"/>
          </a:p>
        </p:txBody>
      </p:sp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Jan Kupecký: Princ Evžen Savojský, 1717</a:t>
            </a:r>
            <a:endParaRPr lang="en-US" dirty="0"/>
          </a:p>
        </p:txBody>
      </p:sp>
      <p:pic>
        <p:nvPicPr>
          <p:cNvPr id="30722" name="Picture 2" descr="File:Johann Kupetky Portrait Prinz Euge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556792"/>
            <a:ext cx="3612410" cy="466344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331640" y="6381328"/>
            <a:ext cx="4896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http://commons.wikimedia.org/wiki/File:Johann_Kupetky_Portrait_Prinz_Eugen.jpg</a:t>
            </a:r>
            <a:endParaRPr lang="en-US" sz="1000" dirty="0"/>
          </a:p>
        </p:txBody>
      </p:sp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54176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Ferdinand </a:t>
            </a:r>
            <a:r>
              <a:rPr lang="cs-CZ" dirty="0" err="1" smtClean="0"/>
              <a:t>Schmutzer</a:t>
            </a:r>
            <a:r>
              <a:rPr lang="cs-CZ" dirty="0" smtClean="0"/>
              <a:t>: Albert Einstein, 1921</a:t>
            </a:r>
            <a:endParaRPr lang="en-US" dirty="0"/>
          </a:p>
        </p:txBody>
      </p:sp>
      <p:pic>
        <p:nvPicPr>
          <p:cNvPr id="31746" name="Picture 2" descr="Soubor:Einstein 1921 by F Schmutze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96933" y="1628800"/>
            <a:ext cx="3550135" cy="466344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2627784" y="6453336"/>
            <a:ext cx="6264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http://cs.wikipedia.org/wiki/Soubor:Einstein_1921_by_F_Schmutzer.jpg</a:t>
            </a:r>
            <a:endParaRPr lang="en-US" sz="1000" dirty="0"/>
          </a:p>
        </p:txBody>
      </p:sp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323</TotalTime>
  <Words>274</Words>
  <Application>Microsoft Office PowerPoint</Application>
  <PresentationFormat>Předvádění na obrazovce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Slunovrat</vt:lpstr>
      <vt:lpstr>Výtvarná výchova</vt:lpstr>
      <vt:lpstr>Portrét</vt:lpstr>
      <vt:lpstr>Prezentace aplikace PowerPoint</vt:lpstr>
      <vt:lpstr>Hans Holbein ml.: Portrét sira Thomase Moora, 1527</vt:lpstr>
      <vt:lpstr>Rembrandt van Rijn: Autoportrét, 1669</vt:lpstr>
      <vt:lpstr>Diego Velázquez : Infantka Margarita, 1659</vt:lpstr>
      <vt:lpstr>Francisco de Goya: Oblečená Maya, 1800</vt:lpstr>
      <vt:lpstr>Jan Kupecký: Princ Evžen Savojský, 1717</vt:lpstr>
      <vt:lpstr>Ferdinand Schmutzer: Albert Einstein, 1921</vt:lpstr>
      <vt:lpstr>Marion S. Trikosko: Leonard Benstein, 1971</vt:lpstr>
      <vt:lpstr>Úkol pro tebe: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Výtvarná výchova</dc:title>
  <dc:creator>ŠIC</dc:creator>
  <cp:lastModifiedBy>ANA</cp:lastModifiedBy>
  <cp:revision>35</cp:revision>
  <dcterms:created xsi:type="dcterms:W3CDTF">2012-10-17T06:29:10Z</dcterms:created>
  <dcterms:modified xsi:type="dcterms:W3CDTF">2020-10-17T14:19:01Z</dcterms:modified>
</cp:coreProperties>
</file>