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8" r:id="rId10"/>
    <p:sldId id="277" r:id="rId11"/>
    <p:sldId id="280" r:id="rId12"/>
    <p:sldId id="279" r:id="rId13"/>
    <p:sldId id="265" r:id="rId14"/>
    <p:sldId id="266" r:id="rId15"/>
    <p:sldId id="267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2A8ECA-F69F-401B-93A4-3CADFEE4061F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B1082D-02F7-4E11-99AB-2D2EB5FEAA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dissolve/>
    <p:sndAc>
      <p:stSnd>
        <p:snd r:embed="rId1" name="camera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2A8ECA-F69F-401B-93A4-3CADFEE4061F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B1082D-02F7-4E11-99AB-2D2EB5FEA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  <p:sndAc>
      <p:stSnd>
        <p:snd r:embed="rId1" name="camera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2A8ECA-F69F-401B-93A4-3CADFEE4061F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B1082D-02F7-4E11-99AB-2D2EB5FEA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  <p:sndAc>
      <p:stSnd>
        <p:snd r:embed="rId1" name="camera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2A8ECA-F69F-401B-93A4-3CADFEE4061F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B1082D-02F7-4E11-99AB-2D2EB5FEA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  <p:sndAc>
      <p:stSnd>
        <p:snd r:embed="rId1" name="camera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2A8ECA-F69F-401B-93A4-3CADFEE4061F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B1082D-02F7-4E11-99AB-2D2EB5FEAA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dissolve/>
    <p:sndAc>
      <p:stSnd>
        <p:snd r:embed="rId1" name="camera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2A8ECA-F69F-401B-93A4-3CADFEE4061F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B1082D-02F7-4E11-99AB-2D2EB5FEA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  <p:sndAc>
      <p:stSnd>
        <p:snd r:embed="rId1" name="camera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2A8ECA-F69F-401B-93A4-3CADFEE4061F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B1082D-02F7-4E11-99AB-2D2EB5FEA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  <p:sndAc>
      <p:stSnd>
        <p:snd r:embed="rId1" name="camera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2A8ECA-F69F-401B-93A4-3CADFEE4061F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B1082D-02F7-4E11-99AB-2D2EB5FEA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  <p:sndAc>
      <p:stSnd>
        <p:snd r:embed="rId1" name="camera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2A8ECA-F69F-401B-93A4-3CADFEE4061F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B1082D-02F7-4E11-99AB-2D2EB5FEAA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dissolve/>
    <p:sndAc>
      <p:stSnd>
        <p:snd r:embed="rId1" name="camera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2A8ECA-F69F-401B-93A4-3CADFEE4061F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B1082D-02F7-4E11-99AB-2D2EB5FEA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  <p:sndAc>
      <p:stSnd>
        <p:snd r:embed="rId1" name="camera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2A8ECA-F69F-401B-93A4-3CADFEE4061F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B1082D-02F7-4E11-99AB-2D2EB5FEAA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  <p:transition spd="slow">
    <p:dissolve/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22A8ECA-F69F-401B-93A4-3CADFEE4061F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BB1082D-02F7-4E11-99AB-2D2EB5FEAA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dissolve/>
    <p:sndAc>
      <p:stSnd>
        <p:snd r:embed="rId13" name="camera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7/76/Arcimboldo_Librarian_Stokholm.jpg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d/d2/Arcimboldovertemnus.jpeg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hyperlink" Target="//upload.wikimedia.org/wikipedia/commons/0/0f/Hans_von_Aachen_003.jpg" TargetMode="External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anna.podlucka@seznam.cz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4/4a/Giuseppe_Arcimboldo.jpg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a/a5/Giuseppe_Arcimboldo_-_Spring,_1573.jpg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9/9a/Giuseppe_Arcimboldo_-_Summer,_1573.jpg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b/bf/Giuseppe_Arcimboldo_-_Autumn,_1573.jpg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e/e5/Giuseppe_Arcimboldo_-_Winter,_1573.jpg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4/49/Arcimboldo_Vegetables.jpg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s6.wikipaintings.org/the-cook(1).jpg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Výtvarná výchova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Giuseppe Arc</a:t>
            </a:r>
            <a:r>
              <a:rPr lang="cs-CZ" dirty="0" smtClean="0"/>
              <a:t>h</a:t>
            </a:r>
            <a:r>
              <a:rPr lang="en-US" dirty="0" err="1" smtClean="0"/>
              <a:t>imboldo</a:t>
            </a:r>
            <a:endParaRPr lang="cs-CZ" dirty="0" smtClean="0"/>
          </a:p>
          <a:p>
            <a:r>
              <a:rPr lang="cs-CZ" dirty="0" smtClean="0"/>
              <a:t>Koláž</a:t>
            </a:r>
            <a:endParaRPr lang="en-US" dirty="0"/>
          </a:p>
        </p:txBody>
      </p:sp>
    </p:spTree>
  </p:cSld>
  <p:clrMapOvr>
    <a:masterClrMapping/>
  </p:clrMapOvr>
  <p:transition spd="slow">
    <p:dissolv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Soubor:Arcimboldo Librarian Stokholm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3400" y="457200"/>
            <a:ext cx="4212345" cy="5760720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4343400" y="6477000"/>
            <a:ext cx="441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http://cs.wikipedia.org/wiki/Soubor:Arcimboldo_Librarian_Stokholm.jpg</a:t>
            </a:r>
            <a:endParaRPr lang="en-US" sz="1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219200" y="1066800"/>
            <a:ext cx="2743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dirty="0" err="1" smtClean="0"/>
              <a:t>Giuseppe</a:t>
            </a:r>
            <a:r>
              <a:rPr lang="cs-CZ" sz="3000" dirty="0" smtClean="0"/>
              <a:t> </a:t>
            </a:r>
            <a:r>
              <a:rPr lang="en-US" sz="3000" dirty="0" smtClean="0"/>
              <a:t>Arc</a:t>
            </a:r>
            <a:r>
              <a:rPr lang="cs-CZ" sz="3000" dirty="0" smtClean="0"/>
              <a:t>h</a:t>
            </a:r>
            <a:r>
              <a:rPr lang="en-US" sz="3000" dirty="0" err="1" smtClean="0"/>
              <a:t>imboldo</a:t>
            </a:r>
            <a:r>
              <a:rPr lang="cs-CZ" sz="3000" dirty="0" smtClean="0"/>
              <a:t>: Knihovník, 1570</a:t>
            </a:r>
            <a:endParaRPr lang="en-US" sz="3000" dirty="0"/>
          </a:p>
        </p:txBody>
      </p:sp>
    </p:spTree>
  </p:cSld>
  <p:clrMapOvr>
    <a:masterClrMapping/>
  </p:clrMapOvr>
  <p:transition spd="slow">
    <p:dissolv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 finanční podporu se malíř císaři odvděčil ojedinělým portrétem, na němž panovníka zvěčnil jako antického boha </a:t>
            </a:r>
            <a:r>
              <a:rPr lang="cs-CZ" dirty="0" err="1" smtClean="0"/>
              <a:t>Vertumna</a:t>
            </a:r>
            <a:r>
              <a:rPr lang="cs-CZ" dirty="0" smtClean="0"/>
              <a:t> (bůh změny, ročních období, růstu rostlin, zahrad a ovocných rostlin)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dissolv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Soubor:Arcimboldovertemnus.jpe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1143000"/>
            <a:ext cx="3962400" cy="4871803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685800" y="6096000"/>
            <a:ext cx="441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http://cs.wikipedia.org/wiki/Soubor:Arcimboldovertemnus.jpeg</a:t>
            </a:r>
            <a:endParaRPr lang="en-US" sz="1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5800" y="381000"/>
            <a:ext cx="8153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dirty="0" err="1" smtClean="0"/>
              <a:t>Giuseppe</a:t>
            </a:r>
            <a:r>
              <a:rPr lang="cs-CZ" sz="3000" dirty="0" smtClean="0"/>
              <a:t> </a:t>
            </a:r>
            <a:r>
              <a:rPr lang="en-US" sz="3000" dirty="0" smtClean="0"/>
              <a:t>Arc</a:t>
            </a:r>
            <a:r>
              <a:rPr lang="cs-CZ" sz="3000" dirty="0" smtClean="0"/>
              <a:t>h</a:t>
            </a:r>
            <a:r>
              <a:rPr lang="en-US" sz="3000" dirty="0" err="1" smtClean="0"/>
              <a:t>imboldo</a:t>
            </a:r>
            <a:r>
              <a:rPr lang="cs-CZ" sz="3000" dirty="0" smtClean="0"/>
              <a:t>: V</a:t>
            </a:r>
            <a:r>
              <a:rPr lang="en-US" sz="3000" dirty="0" err="1" smtClean="0"/>
              <a:t>ertemnus</a:t>
            </a:r>
            <a:r>
              <a:rPr lang="cs-CZ" sz="3000" dirty="0" smtClean="0"/>
              <a:t>, 1591-2</a:t>
            </a:r>
            <a:endParaRPr lang="en-US" sz="3000" dirty="0"/>
          </a:p>
        </p:txBody>
      </p:sp>
      <p:pic>
        <p:nvPicPr>
          <p:cNvPr id="36868" name="Picture 4" descr="Soubor:Hans von Aachen 003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43600" y="2971800"/>
            <a:ext cx="2305050" cy="2925190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6019800" y="6096000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http://cs.wikipedia.org/wiki/Soubor:Hans_von_Aachen_003.jpg</a:t>
            </a:r>
            <a:endParaRPr lang="en-US" sz="1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5105400" y="2057400"/>
            <a:ext cx="3810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Oficiální portrét Rudolfa II. </a:t>
            </a:r>
          </a:p>
          <a:p>
            <a:r>
              <a:rPr lang="cs-CZ" dirty="0" smtClean="0"/>
              <a:t>(</a:t>
            </a:r>
            <a:r>
              <a:rPr lang="en-US" dirty="0" smtClean="0"/>
              <a:t>Hans</a:t>
            </a:r>
            <a:r>
              <a:rPr lang="cs-CZ" dirty="0" smtClean="0"/>
              <a:t> </a:t>
            </a:r>
            <a:r>
              <a:rPr lang="en-US" dirty="0" smtClean="0"/>
              <a:t>von</a:t>
            </a:r>
            <a:r>
              <a:rPr lang="cs-CZ" dirty="0" smtClean="0"/>
              <a:t> </a:t>
            </a:r>
            <a:r>
              <a:rPr lang="en-US" dirty="0" smtClean="0"/>
              <a:t>Aachen</a:t>
            </a:r>
            <a:r>
              <a:rPr lang="cs-CZ" dirty="0" smtClean="0"/>
              <a:t>, 1606-1608)</a:t>
            </a:r>
            <a:endParaRPr lang="en-US" dirty="0"/>
          </a:p>
        </p:txBody>
      </p:sp>
    </p:spTree>
  </p:cSld>
  <p:clrMapOvr>
    <a:masterClrMapping/>
  </p:clrMapOvr>
  <p:transition spd="slow">
    <p:dissolv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pro tebe: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Vytvoř koláž  - lidský obličej ve stylu děl </a:t>
            </a:r>
            <a:r>
              <a:rPr lang="cs-CZ" dirty="0" err="1" smtClean="0"/>
              <a:t>Giuseppe</a:t>
            </a:r>
            <a:r>
              <a:rPr lang="cs-CZ" dirty="0" smtClean="0"/>
              <a:t> </a:t>
            </a:r>
            <a:r>
              <a:rPr lang="cs-CZ" dirty="0" err="1" smtClean="0"/>
              <a:t>Archimbolda</a:t>
            </a:r>
            <a:r>
              <a:rPr lang="cs-CZ" dirty="0" smtClean="0"/>
              <a:t>.</a:t>
            </a:r>
          </a:p>
          <a:p>
            <a:r>
              <a:rPr lang="cs-CZ" dirty="0" smtClean="0"/>
              <a:t>Budeš potřebovat bílý </a:t>
            </a:r>
            <a:r>
              <a:rPr lang="cs-CZ" dirty="0" smtClean="0"/>
              <a:t>papír, nejlépe tvrdý</a:t>
            </a:r>
            <a:r>
              <a:rPr lang="cs-CZ" dirty="0" smtClean="0"/>
              <a:t> </a:t>
            </a:r>
            <a:r>
              <a:rPr lang="cs-CZ" dirty="0" smtClean="0"/>
              <a:t>formátu </a:t>
            </a:r>
            <a:r>
              <a:rPr lang="cs-CZ" dirty="0" smtClean="0"/>
              <a:t>A3. Pokud nemáš může být A4, nebo jakýkoliv </a:t>
            </a:r>
            <a:r>
              <a:rPr lang="cs-CZ" dirty="0" err="1" smtClean="0"/>
              <a:t>papír.Časopisy</a:t>
            </a:r>
            <a:r>
              <a:rPr lang="cs-CZ" dirty="0" smtClean="0"/>
              <a:t>, </a:t>
            </a:r>
            <a:r>
              <a:rPr lang="cs-CZ" dirty="0" smtClean="0"/>
              <a:t>letáky, katalogy</a:t>
            </a:r>
            <a:r>
              <a:rPr lang="cs-CZ" dirty="0" smtClean="0"/>
              <a:t>, kalendáře, nůžky, lepidlo a dobrou náladu.</a:t>
            </a:r>
            <a:endParaRPr lang="en-US" dirty="0"/>
          </a:p>
        </p:txBody>
      </p:sp>
    </p:spTree>
  </p:cSld>
  <p:clrMapOvr>
    <a:masterClrMapping/>
  </p:clrMapOvr>
  <p:transition spd="slow">
    <p:dissolv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časopisech</a:t>
            </a:r>
            <a:r>
              <a:rPr lang="cs-CZ" dirty="0" smtClean="0"/>
              <a:t>, letácích </a:t>
            </a:r>
            <a:r>
              <a:rPr lang="cs-CZ" dirty="0" smtClean="0"/>
              <a:t>katalozích a kalendářích vyhledej obrázky na jedno téma (např. ovoce, zelenina, jídlo, oblečení, nábytek, lidské postavy, zvířata apod.)</a:t>
            </a:r>
          </a:p>
          <a:p>
            <a:r>
              <a:rPr lang="cs-CZ" dirty="0" smtClean="0"/>
              <a:t>Obrázky pozorně vystřihuj, dbej na detaily.</a:t>
            </a:r>
          </a:p>
          <a:p>
            <a:r>
              <a:rPr lang="cs-CZ" dirty="0" smtClean="0"/>
              <a:t>Snaž se vystříhat co nejvíce obrázků na vybrané téma.</a:t>
            </a:r>
            <a:endParaRPr lang="en-US" dirty="0"/>
          </a:p>
        </p:txBody>
      </p:sp>
    </p:spTree>
  </p:cSld>
  <p:clrMapOvr>
    <a:masterClrMapping/>
  </p:clrMapOvr>
  <p:transition spd="slow">
    <p:dissolv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obrázků se pokus vytvořit koláž – lidskou hlavu.</a:t>
            </a:r>
          </a:p>
          <a:p>
            <a:r>
              <a:rPr lang="cs-CZ" dirty="0" smtClean="0"/>
              <a:t>Využívej tvaru i barvy vystříhaných obrázků.</a:t>
            </a:r>
          </a:p>
          <a:p>
            <a:r>
              <a:rPr lang="cs-CZ" dirty="0" smtClean="0"/>
              <a:t>Poskládané obrázky pozorně nalep na karton.</a:t>
            </a:r>
            <a:endParaRPr lang="en-US" dirty="0"/>
          </a:p>
        </p:txBody>
      </p:sp>
    </p:spTree>
  </p:cSld>
  <p:clrMapOvr>
    <a:masterClrMapping/>
  </p:clrMapOvr>
  <p:transition spd="slow">
    <p:dissolv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VÝSTUP: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.HOTOVÉ DÍLO MI VYFOŤ A POŠLI NA MAIL</a:t>
            </a:r>
          </a:p>
          <a:p>
            <a:r>
              <a:rPr lang="cs-CZ" sz="1800" b="1" dirty="0">
                <a:solidFill>
                  <a:srgbClr val="FF0000"/>
                </a:solidFill>
                <a:hlinkClick r:id="rId3"/>
              </a:rPr>
              <a:t>a</a:t>
            </a:r>
            <a:r>
              <a:rPr lang="cs-CZ" sz="1800" b="1" dirty="0" smtClean="0">
                <a:solidFill>
                  <a:srgbClr val="FF0000"/>
                </a:solidFill>
                <a:hlinkClick r:id="rId3"/>
              </a:rPr>
              <a:t>nna.podlucka@seznam.cz</a:t>
            </a:r>
            <a:r>
              <a:rPr lang="cs-CZ" sz="1800" b="1" dirty="0" smtClean="0">
                <a:solidFill>
                  <a:srgbClr val="FF0000"/>
                </a:solidFill>
              </a:rPr>
              <a:t> </a:t>
            </a:r>
            <a:r>
              <a:rPr lang="cs-CZ" sz="1800" dirty="0" smtClean="0"/>
              <a:t>– do poznámky mi napiš své jméno a příjmení (někteří máte tak zvláštní názvy emailů, že z toho nepoznám o koho se jedná).</a:t>
            </a:r>
          </a:p>
          <a:p>
            <a:r>
              <a:rPr lang="cs-CZ" sz="1800" dirty="0" smtClean="0"/>
              <a:t>Pokud nemáš možnost dílo vyfotit a poslat, doneseš ho v listopadu, když se vrátíme do školy.</a:t>
            </a:r>
            <a:endParaRPr lang="cs-CZ" sz="1800" dirty="0" smtClean="0"/>
          </a:p>
          <a:p>
            <a:pPr>
              <a:buNone/>
            </a:pPr>
            <a:endParaRPr lang="en-US" sz="1800" dirty="0"/>
          </a:p>
        </p:txBody>
      </p:sp>
    </p:spTree>
  </p:cSld>
  <p:clrMapOvr>
    <a:masterClrMapping/>
  </p:clrMapOvr>
  <p:transition spd="slow">
    <p:dissolv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>Giuseppe Arc</a:t>
            </a:r>
            <a:r>
              <a:rPr lang="cs-CZ" dirty="0" smtClean="0">
                <a:effectLst/>
              </a:rPr>
              <a:t>h</a:t>
            </a:r>
            <a:r>
              <a:rPr lang="en-US" dirty="0" err="1" smtClean="0">
                <a:effectLst/>
              </a:rPr>
              <a:t>imboldo</a:t>
            </a:r>
            <a:r>
              <a:rPr lang="cs-CZ" dirty="0" smtClean="0">
                <a:effectLst/>
              </a:rPr>
              <a:t> (1530-1593)</a:t>
            </a:r>
            <a:endParaRPr lang="en-US" dirty="0">
              <a:effectLst/>
            </a:endParaRPr>
          </a:p>
        </p:txBody>
      </p:sp>
      <p:pic>
        <p:nvPicPr>
          <p:cNvPr id="1026" name="Picture 2" descr="Soubor:Giuseppe Arcimboldo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1981200"/>
            <a:ext cx="3048000" cy="4375120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5334000" y="6400800"/>
            <a:ext cx="3581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http://cs.wikipedia.org/wiki/Soubor:Giuseppe_Arcimboldo.jpg</a:t>
            </a:r>
            <a:endParaRPr lang="en-US" sz="1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4050792" cy="480060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Italský malíř</a:t>
            </a:r>
          </a:p>
          <a:p>
            <a:r>
              <a:rPr lang="cs-CZ" dirty="0" smtClean="0"/>
              <a:t>Navrhoval vitráže do oken, fresky a tapiserie pro řadu italských renesančních katedrál</a:t>
            </a:r>
          </a:p>
          <a:p>
            <a:r>
              <a:rPr lang="cs-CZ" dirty="0" smtClean="0"/>
              <a:t>Císařem Rudolfem II. byl pozván na císařský dvůr do Prahy</a:t>
            </a:r>
          </a:p>
        </p:txBody>
      </p:sp>
    </p:spTree>
  </p:cSld>
  <p:clrMapOvr>
    <a:masterClrMapping/>
  </p:clrMapOvr>
  <p:transition spd="slow">
    <p:dissolv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7800" y="1447800"/>
            <a:ext cx="7498080" cy="480060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V Praze se pod vlivem renesanční atmosféry císařského dvora začala naplno pracovat malířova originální a groteskní fantazie.</a:t>
            </a:r>
          </a:p>
          <a:p>
            <a:r>
              <a:rPr lang="cs-CZ" dirty="0" smtClean="0"/>
              <a:t>Vynalezl typ podobizny, skládající se z malovaných zvířat, květin, ovoce a předmětů komponovaných do podoby lidské hlavy. </a:t>
            </a:r>
          </a:p>
          <a:p>
            <a:r>
              <a:rPr lang="cs-CZ" dirty="0" smtClean="0"/>
              <a:t>Některé obrazy jsou satirické portréty osobností od dvora, jiné jsou alegorické personifikace (Jaro, Léto a další).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dissolv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Soubor:Giuseppe Arcimboldo - Spring, 1573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2400" y="533400"/>
            <a:ext cx="4808614" cy="5760720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3962400" y="6400800"/>
            <a:ext cx="4800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http://cs.wikipedia.org/wiki/Soubor:Giuseppe_Arcimboldo_-_Spring,_1573.jpg</a:t>
            </a:r>
            <a:endParaRPr lang="en-US" sz="1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219200" y="914400"/>
            <a:ext cx="2895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Giuseppe</a:t>
            </a:r>
            <a:r>
              <a:rPr lang="cs-CZ" sz="3000" dirty="0" smtClean="0"/>
              <a:t> </a:t>
            </a:r>
            <a:r>
              <a:rPr lang="en-US" sz="3000" dirty="0" smtClean="0"/>
              <a:t>Arc</a:t>
            </a:r>
            <a:r>
              <a:rPr lang="cs-CZ" sz="3000" dirty="0" smtClean="0"/>
              <a:t>h</a:t>
            </a:r>
            <a:r>
              <a:rPr lang="en-US" sz="3000" dirty="0" err="1" smtClean="0"/>
              <a:t>imboldo</a:t>
            </a:r>
            <a:r>
              <a:rPr lang="cs-CZ" sz="3000" dirty="0" smtClean="0"/>
              <a:t>: </a:t>
            </a:r>
          </a:p>
          <a:p>
            <a:r>
              <a:rPr lang="cs-CZ" sz="3000" dirty="0" smtClean="0"/>
              <a:t>Jaro</a:t>
            </a:r>
            <a:r>
              <a:rPr lang="en-US" sz="3000" dirty="0" smtClean="0"/>
              <a:t>,</a:t>
            </a:r>
            <a:r>
              <a:rPr lang="cs-CZ" sz="3000" dirty="0" smtClean="0"/>
              <a:t> </a:t>
            </a:r>
            <a:r>
              <a:rPr lang="en-US" sz="3000" dirty="0" smtClean="0"/>
              <a:t>1573</a:t>
            </a:r>
            <a:endParaRPr lang="en-US" sz="3000" dirty="0"/>
          </a:p>
        </p:txBody>
      </p:sp>
    </p:spTree>
  </p:cSld>
  <p:clrMapOvr>
    <a:masterClrMapping/>
  </p:clrMapOvr>
  <p:transition spd="slow">
    <p:dissolv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Soubor:Giuseppe Arcimboldo - Summer, 1573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381000"/>
            <a:ext cx="4798996" cy="5760720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685800" y="6324600"/>
            <a:ext cx="472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http://cs.wikipedia.org/wiki/Soubor:Giuseppe_Arcimboldo_-_Summer,_1573.jpg</a:t>
            </a:r>
            <a:endParaRPr lang="en-US" sz="1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5715000" y="990600"/>
            <a:ext cx="2895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Giuseppe</a:t>
            </a:r>
            <a:r>
              <a:rPr lang="cs-CZ" sz="3000" dirty="0" smtClean="0"/>
              <a:t> </a:t>
            </a:r>
            <a:r>
              <a:rPr lang="en-US" sz="3000" dirty="0" smtClean="0"/>
              <a:t>Arc</a:t>
            </a:r>
            <a:r>
              <a:rPr lang="cs-CZ" sz="3000" dirty="0" smtClean="0"/>
              <a:t>h</a:t>
            </a:r>
            <a:r>
              <a:rPr lang="en-US" sz="3000" dirty="0" err="1" smtClean="0"/>
              <a:t>imboldo</a:t>
            </a:r>
            <a:r>
              <a:rPr lang="cs-CZ" sz="3000" dirty="0" smtClean="0"/>
              <a:t>: Léto, 1573</a:t>
            </a:r>
            <a:endParaRPr lang="en-US" sz="3000" dirty="0"/>
          </a:p>
        </p:txBody>
      </p:sp>
    </p:spTree>
  </p:cSld>
  <p:clrMapOvr>
    <a:masterClrMapping/>
  </p:clrMapOvr>
  <p:transition spd="slow">
    <p:dissolv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Soubor:Giuseppe Arcimboldo - Autumn, 1573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86200" y="457200"/>
            <a:ext cx="4762195" cy="5760720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3962400" y="6400800"/>
            <a:ext cx="4800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http://cs.wikipedia.org/wiki/Soubor:Giuseppe_Arcimboldo_-_Autumn,_1573.jpg</a:t>
            </a:r>
            <a:endParaRPr lang="en-US" sz="1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66800" y="1066800"/>
            <a:ext cx="2514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Giuseppe</a:t>
            </a:r>
            <a:r>
              <a:rPr lang="cs-CZ" sz="3000" dirty="0" smtClean="0"/>
              <a:t> </a:t>
            </a:r>
            <a:r>
              <a:rPr lang="en-US" sz="3000" dirty="0" smtClean="0"/>
              <a:t>Arc</a:t>
            </a:r>
            <a:r>
              <a:rPr lang="cs-CZ" sz="3000" dirty="0" smtClean="0"/>
              <a:t>h</a:t>
            </a:r>
            <a:r>
              <a:rPr lang="en-US" sz="3000" dirty="0" err="1" smtClean="0"/>
              <a:t>imboldo</a:t>
            </a:r>
            <a:r>
              <a:rPr lang="cs-CZ" sz="3000" dirty="0" smtClean="0"/>
              <a:t>:</a:t>
            </a:r>
          </a:p>
          <a:p>
            <a:r>
              <a:rPr lang="cs-CZ" sz="3000" dirty="0" smtClean="0"/>
              <a:t>Podzim, 1573</a:t>
            </a:r>
            <a:endParaRPr lang="en-US" sz="3000" dirty="0"/>
          </a:p>
        </p:txBody>
      </p:sp>
    </p:spTree>
  </p:cSld>
  <p:clrMapOvr>
    <a:masterClrMapping/>
  </p:clrMapOvr>
  <p:transition spd="slow">
    <p:dissolv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Soubor:Giuseppe Arcimboldo - Winter, 1573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381000"/>
            <a:ext cx="4702824" cy="5760720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609600" y="6324600"/>
            <a:ext cx="4953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http://cs.wikipedia.org/wiki/Soubor:Giuseppe_Arcimboldo_-_Winter,_1573.jpg</a:t>
            </a:r>
            <a:endParaRPr lang="en-US" sz="1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5791200" y="838200"/>
            <a:ext cx="2971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Giuseppe</a:t>
            </a:r>
            <a:r>
              <a:rPr lang="cs-CZ" sz="3000" dirty="0" smtClean="0"/>
              <a:t> </a:t>
            </a:r>
            <a:r>
              <a:rPr lang="en-US" sz="3000" dirty="0" smtClean="0"/>
              <a:t>Arc</a:t>
            </a:r>
            <a:r>
              <a:rPr lang="cs-CZ" sz="3000" dirty="0" smtClean="0"/>
              <a:t>h</a:t>
            </a:r>
            <a:r>
              <a:rPr lang="en-US" sz="3000" dirty="0" err="1" smtClean="0"/>
              <a:t>imboldo</a:t>
            </a:r>
            <a:r>
              <a:rPr lang="cs-CZ" sz="3000" dirty="0" smtClean="0"/>
              <a:t>: Zima, 1573</a:t>
            </a:r>
            <a:endParaRPr lang="en-US" sz="3000" dirty="0"/>
          </a:p>
        </p:txBody>
      </p:sp>
    </p:spTree>
  </p:cSld>
  <p:clrMapOvr>
    <a:masterClrMapping/>
  </p:clrMapOvr>
  <p:transition spd="slow">
    <p:dissolv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Soubor:Arcimboldo Vegetables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1219200"/>
            <a:ext cx="3780285" cy="5029200"/>
          </a:xfrm>
          <a:prstGeom prst="rect">
            <a:avLst/>
          </a:prstGeom>
          <a:noFill/>
        </p:spPr>
      </p:pic>
      <p:pic>
        <p:nvPicPr>
          <p:cNvPr id="3" name="Picture 2" descr="Soubor:Arcimboldo Vegetables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V="1">
            <a:off x="4876800" y="1219200"/>
            <a:ext cx="3780285" cy="5029200"/>
          </a:xfrm>
          <a:prstGeom prst="rect">
            <a:avLst/>
          </a:prstGeom>
          <a:noFill/>
        </p:spPr>
      </p:pic>
      <p:sp>
        <p:nvSpPr>
          <p:cNvPr id="4" name="TextovéPole 3"/>
          <p:cNvSpPr txBox="1"/>
          <p:nvPr/>
        </p:nvSpPr>
        <p:spPr>
          <a:xfrm>
            <a:off x="3124200" y="6324601"/>
            <a:ext cx="3962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http://cs.wikipedia.org/wiki/Soubor:Arcimboldo_Vegetables.jpg</a:t>
            </a:r>
            <a:endParaRPr lang="en-US" sz="1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828800" y="381000"/>
            <a:ext cx="5943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dirty="0" err="1" smtClean="0"/>
              <a:t>Giuseppe</a:t>
            </a:r>
            <a:r>
              <a:rPr lang="cs-CZ" sz="3000" dirty="0" smtClean="0"/>
              <a:t> </a:t>
            </a:r>
            <a:r>
              <a:rPr lang="en-US" sz="3000" dirty="0" smtClean="0"/>
              <a:t>Arc</a:t>
            </a:r>
            <a:r>
              <a:rPr lang="cs-CZ" sz="3000" dirty="0" smtClean="0"/>
              <a:t>h</a:t>
            </a:r>
            <a:r>
              <a:rPr lang="en-US" sz="3000" dirty="0" err="1" smtClean="0"/>
              <a:t>imboldo</a:t>
            </a:r>
            <a:r>
              <a:rPr lang="cs-CZ" sz="3000" dirty="0" smtClean="0"/>
              <a:t>:  Zelinář</a:t>
            </a:r>
            <a:endParaRPr lang="en-US" sz="3000" dirty="0"/>
          </a:p>
        </p:txBody>
      </p:sp>
      <p:sp>
        <p:nvSpPr>
          <p:cNvPr id="8" name="Kruhová šipka 7"/>
          <p:cNvSpPr/>
          <p:nvPr/>
        </p:nvSpPr>
        <p:spPr>
          <a:xfrm>
            <a:off x="3810000" y="1066800"/>
            <a:ext cx="1828800" cy="2133600"/>
          </a:xfrm>
          <a:prstGeom prst="circular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dissolv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The Cook  - Giuseppe Arcimboldo">
            <a:hlinkClick r:id="rId3" tooltip="The Cook  - Giuseppe Arcimboldo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1066800"/>
            <a:ext cx="3902658" cy="5029200"/>
          </a:xfrm>
          <a:prstGeom prst="rect">
            <a:avLst/>
          </a:prstGeom>
          <a:noFill/>
        </p:spPr>
      </p:pic>
      <p:pic>
        <p:nvPicPr>
          <p:cNvPr id="3" name="Picture 2" descr="The Cook  - Giuseppe Arcimboldo">
            <a:hlinkClick r:id="rId3" tooltip="The Cook  - Giuseppe Arcimboldo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V="1">
            <a:off x="4876800" y="1066800"/>
            <a:ext cx="3902658" cy="5029200"/>
          </a:xfrm>
          <a:prstGeom prst="rect">
            <a:avLst/>
          </a:prstGeom>
          <a:noFill/>
        </p:spPr>
      </p:pic>
      <p:sp>
        <p:nvSpPr>
          <p:cNvPr id="4" name="TextovéPole 3"/>
          <p:cNvSpPr txBox="1"/>
          <p:nvPr/>
        </p:nvSpPr>
        <p:spPr>
          <a:xfrm>
            <a:off x="2819400" y="6324600"/>
            <a:ext cx="4038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http://www.wikipaintings.org/en/giuseppe-arcimboldo/the-cook#close</a:t>
            </a:r>
            <a:endParaRPr lang="en-US" sz="1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828800" y="304800"/>
            <a:ext cx="5791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dirty="0" smtClean="0"/>
              <a:t>G</a:t>
            </a:r>
            <a:r>
              <a:rPr lang="en-US" sz="3000" dirty="0" err="1" smtClean="0"/>
              <a:t>iuseppe</a:t>
            </a:r>
            <a:r>
              <a:rPr lang="cs-CZ" sz="3000" dirty="0" smtClean="0"/>
              <a:t> A</a:t>
            </a:r>
            <a:r>
              <a:rPr lang="en-US" sz="3000" dirty="0" err="1" smtClean="0"/>
              <a:t>rcimboldo</a:t>
            </a:r>
            <a:r>
              <a:rPr lang="cs-CZ" sz="3000" dirty="0" smtClean="0"/>
              <a:t>: Kuchař</a:t>
            </a:r>
            <a:endParaRPr lang="en-US" sz="3000" dirty="0"/>
          </a:p>
        </p:txBody>
      </p:sp>
      <p:sp>
        <p:nvSpPr>
          <p:cNvPr id="7" name="Kruhová šipka 6"/>
          <p:cNvSpPr/>
          <p:nvPr/>
        </p:nvSpPr>
        <p:spPr>
          <a:xfrm>
            <a:off x="3886200" y="914400"/>
            <a:ext cx="1828800" cy="2133600"/>
          </a:xfrm>
          <a:prstGeom prst="circular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dissolv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145</TotalTime>
  <Words>429</Words>
  <Application>Microsoft Office PowerPoint</Application>
  <PresentationFormat>Předvádění na obrazovce (4:3)</PresentationFormat>
  <Paragraphs>46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Slunovrat</vt:lpstr>
      <vt:lpstr>Výtvarná výchova</vt:lpstr>
      <vt:lpstr>Giuseppe Archimboldo (1530-1593)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Úkol pro tebe:</vt:lpstr>
      <vt:lpstr>Prezentace aplikace PowerPoint</vt:lpstr>
      <vt:lpstr>Prezentace aplikace PowerPoint</vt:lpstr>
      <vt:lpstr>VÝSTUP: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Výtvarná výchova</dc:title>
  <dc:creator>Veronika a Petr</dc:creator>
  <cp:lastModifiedBy>ANA</cp:lastModifiedBy>
  <cp:revision>21</cp:revision>
  <dcterms:created xsi:type="dcterms:W3CDTF">2012-10-21T07:44:24Z</dcterms:created>
  <dcterms:modified xsi:type="dcterms:W3CDTF">2020-10-14T05:34:10Z</dcterms:modified>
</cp:coreProperties>
</file>