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58" r:id="rId5"/>
    <p:sldId id="273" r:id="rId6"/>
    <p:sldId id="274" r:id="rId7"/>
    <p:sldId id="275" r:id="rId8"/>
    <p:sldId id="276" r:id="rId9"/>
    <p:sldId id="259" r:id="rId10"/>
    <p:sldId id="260" r:id="rId11"/>
    <p:sldId id="261" r:id="rId12"/>
    <p:sldId id="263" r:id="rId13"/>
    <p:sldId id="264" r:id="rId14"/>
    <p:sldId id="265" r:id="rId15"/>
    <p:sldId id="267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D0DB5E-E8D0-4E2C-9CDD-0127C69A9E7F}" type="datetimeFigureOut">
              <a:rPr lang="cs-CZ" smtClean="0"/>
              <a:t>11.6.2020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12A1F9-387B-4BD6-A587-778E1B4B43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/>
              <a:t>Lidská sexualita - Láska</a:t>
            </a:r>
            <a:endParaRPr lang="cs-CZ" sz="6600" dirty="0"/>
          </a:p>
        </p:txBody>
      </p:sp>
      <p:pic>
        <p:nvPicPr>
          <p:cNvPr id="1026" name="Picture 2" descr="C:\Users\pokorna\AppData\Local\Microsoft\Windows\Temporary Internet Files\Content.IE5\X3JNU0RX\MP9004490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korna\AppData\Local\Microsoft\Windows\Temporary Internet Files\Content.IE5\X3JNU0RX\MP9004490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1" y="764704"/>
            <a:ext cx="17001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korna\AppData\Local\Microsoft\Windows\Temporary Internet Files\Content.IE5\WZXE3L0B\MP90044907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51800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sexualita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 soubor vlastností a jevů, které vyplývají z pohlavních rozdílů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anatomické, hormonální a reprodukční rozdíly mezi mužem a ženou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souhrn projevů chování a cítění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erotické projevy a chování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rozdílné sociální role</a:t>
            </a:r>
            <a:endParaRPr lang="cs-CZ" dirty="0"/>
          </a:p>
        </p:txBody>
      </p:sp>
      <p:pic>
        <p:nvPicPr>
          <p:cNvPr id="4098" name="Picture 2" descr="C:\Users\pokorna\AppData\Local\Microsoft\Windows\Temporary Internet Files\Content.IE5\UXUJOOQK\MP9004265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sexualita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239000" cy="3331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 heterosexualita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homosexualita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bisexualita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transsexualita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asexualita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C:\Users\pokorna\AppData\Local\Microsoft\Windows\Temporary Internet Files\Content.IE5\X3JNU0RX\MP9004385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8839"/>
            <a:ext cx="5198281" cy="24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heterosexualita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 převažující nebo výhradní erotická citlivost vůči osobám opačného pohlaví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láska ženy k muži - androfilie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láska muže k ženě - gynekofilie</a:t>
            </a:r>
            <a:endParaRPr lang="cs-CZ" dirty="0"/>
          </a:p>
        </p:txBody>
      </p:sp>
      <p:pic>
        <p:nvPicPr>
          <p:cNvPr id="6146" name="Picture 2" descr="Soubor:HeteroSy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2304256" cy="26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57685" y="6350467"/>
            <a:ext cx="328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 Symbol heterosexuality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5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homosexualita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 sexuální orientace převážně nebo výhradně na osoby stejného pohlaví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nositel mužské homosexuality – gay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nositelka ženské homosexuality - lesbička</a:t>
            </a:r>
            <a:endParaRPr lang="cs-CZ" dirty="0"/>
          </a:p>
        </p:txBody>
      </p:sp>
      <p:pic>
        <p:nvPicPr>
          <p:cNvPr id="7170" name="Picture 2" descr="Soubor:Homosexuality symbol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168352" cy="19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84206" y="6436599"/>
            <a:ext cx="48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 Symbol ženské a mužské homosexuality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5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bisexualita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 sexuální orientace jedince k jedincům obou pohlaví v přibližně stejné míře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nevyhraněná pohlavní orientace mezi heterosexualitou a homosexualitou</a:t>
            </a:r>
            <a:endParaRPr lang="cs-CZ" dirty="0"/>
          </a:p>
        </p:txBody>
      </p:sp>
      <p:pic>
        <p:nvPicPr>
          <p:cNvPr id="8194" name="Picture 2" descr="Soubor:Female bisexuality symbol-colour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87" y="4178167"/>
            <a:ext cx="2712043" cy="22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bor:Male bisexuality symbol-colou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7" y="4245713"/>
            <a:ext cx="2532084" cy="22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83968" y="6488668"/>
            <a:ext cx="349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 Symbol ženské bisexuality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6488668"/>
            <a:ext cx="355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 Symbol mužské bisexuality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4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Transsexualita, asexualita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8531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100" dirty="0" smtClean="0"/>
              <a:t>Transsexualita je stav nesouladu mezi psychickým a anatomickým pohlavím</a:t>
            </a:r>
          </a:p>
          <a:p>
            <a:pPr>
              <a:lnSpc>
                <a:spcPct val="150000"/>
              </a:lnSpc>
            </a:pPr>
            <a:r>
              <a:rPr lang="cs-CZ" sz="3100" dirty="0" smtClean="0"/>
              <a:t> pohlavní znaky muže, ale cítí se být ženou</a:t>
            </a:r>
          </a:p>
          <a:p>
            <a:pPr>
              <a:lnSpc>
                <a:spcPct val="150000"/>
              </a:lnSpc>
            </a:pPr>
            <a:r>
              <a:rPr lang="cs-CZ" sz="3100" dirty="0" smtClean="0"/>
              <a:t> pohlavní znaky ženy, ale cítí se být mužem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514116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cs-CZ" sz="2000" dirty="0" smtClean="0"/>
              <a:t> Asexualita je absence sexuální touhy nebo orientace</a:t>
            </a:r>
          </a:p>
          <a:p>
            <a:pPr>
              <a:lnSpc>
                <a:spcPct val="160000"/>
              </a:lnSpc>
            </a:pPr>
            <a:r>
              <a:rPr lang="cs-CZ" sz="2000" dirty="0"/>
              <a:t> a</a:t>
            </a:r>
            <a:r>
              <a:rPr lang="cs-CZ" sz="2000" dirty="0" smtClean="0"/>
              <a:t>bsence sexuální orientace – osoba není nikým eroticky přitahována </a:t>
            </a:r>
          </a:p>
          <a:p>
            <a:pPr>
              <a:lnSpc>
                <a:spcPct val="160000"/>
              </a:lnSpc>
            </a:pPr>
            <a:r>
              <a:rPr lang="cs-CZ" sz="2000" dirty="0"/>
              <a:t> </a:t>
            </a:r>
            <a:r>
              <a:rPr lang="cs-CZ" sz="2000" dirty="0" smtClean="0"/>
              <a:t>absence sexuální touhy – erotická náklonost postrádá sexuální rozměr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28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korna\AppData\Local\Microsoft\Windows\Temporary Internet Files\Content.IE5\WZXE3L0B\MP9004386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844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okorna\AppData\Local\Microsoft\Windows\Temporary Internet Files\Content.IE5\T2ZMZ0X9\MP9004384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706616" cy="40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okorna\AppData\Local\Microsoft\Windows\Temporary Internet Files\Content.IE5\UXUJOOQK\MP90043859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92" y="764704"/>
            <a:ext cx="4928592" cy="32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okorna\AppData\Local\Microsoft\Windows\Temporary Internet Files\Content.IE5\X3JNU0RX\MP90044853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1" y="3342609"/>
            <a:ext cx="5148064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okorna\AppData\Local\Microsoft\Windows\Temporary Internet Files\Content.IE5\WZXE3L0B\MP90043928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5" y="158144"/>
            <a:ext cx="6400800" cy="4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okorna\AppData\Local\Microsoft\Windows\Temporary Internet Files\Content.IE5\T2ZMZ0X9\MP90043925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9" y="1836236"/>
            <a:ext cx="4428392" cy="44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okorna\AppData\Local\Microsoft\Windows\Temporary Internet Files\Content.IE5\UXUJOOQK\MP90043844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73" y="260648"/>
            <a:ext cx="3623444" cy="45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okorna\AppData\Local\Microsoft\Windows\Temporary Internet Files\Content.IE5\X3JNU0RX\MP900448492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7" y="78585"/>
            <a:ext cx="4896036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okorna\AppData\Local\Microsoft\Windows\Temporary Internet Files\Content.IE5\WZXE3L0B\MP900448407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pokorna\AppData\Local\Microsoft\Windows\Temporary Internet Files\Content.IE5\T2ZMZ0X9\MP900399987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06" y="78585"/>
            <a:ext cx="5414980" cy="3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pokorna\AppData\Local\Microsoft\Windows\Temporary Internet Files\Content.IE5\UXUJOOQK\MP900430898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161"/>
            <a:ext cx="4277527" cy="31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Users\pokorna\AppData\Local\Microsoft\Windows\Temporary Internet Files\Content.IE5\X3JNU0RX\MP900430468[1]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03" y="2708920"/>
            <a:ext cx="4393019" cy="43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Users\pokorna\AppData\Local\Microsoft\Windows\Temporary Internet Files\Content.IE5\WZXE3L0B\MP900407145[1]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5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Users\pokorna\AppData\Local\Microsoft\Windows\Temporary Internet Files\Content.IE5\T2ZMZ0X9\MP900439342[1]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07" y="133651"/>
            <a:ext cx="457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C:\Users\pokorna\AppData\Local\Microsoft\Windows\Temporary Internet Files\Content.IE5\WZXE3L0B\MP900442424[1]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9" y="219549"/>
            <a:ext cx="9144000" cy="64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C:\Users\pokorna\AppData\Local\Microsoft\Windows\Temporary Internet Files\Content.IE5\T2ZMZ0X9\MP900430627[1]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9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Žena a muž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Žena a muž, dvě rozdílné bytosti lišící se tělem i duší, a přesto od začátku „stvoření světa“ toužící žít spolu v páru.</a:t>
            </a:r>
          </a:p>
          <a:p>
            <a:r>
              <a:rPr lang="cs-CZ" dirty="0" smtClean="0"/>
              <a:t>V období puberty pociťujeme nejistotu ve vztahu k opačnému pohlaví i sobě, máte pochybnosti o tom, zda je vše, co prožíváte a děláte, normální a vaše chování v pořádku</a:t>
            </a:r>
          </a:p>
          <a:p>
            <a:r>
              <a:rPr lang="cs-CZ" dirty="0" smtClean="0"/>
              <a:t>Ve vašem těle probíhá mnoho změn jak fyzických, tak psychických.</a:t>
            </a:r>
          </a:p>
          <a:p>
            <a:r>
              <a:rPr lang="cs-CZ" dirty="0" smtClean="0"/>
              <a:t>Některých rozdílů jste si již všimli v mateřské školce, kdy vám bylo divné, že si holčičky na WC sedají a kluci stojí. Časem bude právě odlišnost pohlaví </a:t>
            </a:r>
            <a:r>
              <a:rPr lang="cs-CZ" dirty="0" err="1" smtClean="0"/>
              <a:t>tím,co</a:t>
            </a:r>
            <a:r>
              <a:rPr lang="cs-CZ" dirty="0" smtClean="0"/>
              <a:t> vás na druhém začne zajímat a přitahovat. Je to součást dospívání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73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 silné emoce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osobní vztah dvou lidí – partnerská láska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vztah více lidí – láska v rodině, kamarádská láska…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láska k vlasti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láska k určité oblasti zájmů – náboženství, hudba, filmy, zvířata….</a:t>
            </a:r>
            <a:endParaRPr lang="cs-CZ" dirty="0"/>
          </a:p>
        </p:txBody>
      </p:sp>
      <p:pic>
        <p:nvPicPr>
          <p:cNvPr id="2050" name="Picture 2" descr="C:\Users\pokorna\AppData\Local\Microsoft\Windows\Temporary Internet Files\Content.IE5\X3JNU0RX\MP9004011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461300" cy="19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Mezilidská láska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47207"/>
            <a:ext cx="7239000" cy="484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 je silné citové zaujetí k jiné osobě (více osobám) spojené se šťastnými pocity v přítomnosti milované osoby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vztah může být oboustranný nebo jednostranný neopětovaný cit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3074" name="Picture 2" descr="C:\Users\pokorna\AppData\Local\Microsoft\Windows\Temporary Internet Files\Content.IE5\T2ZMZ0X9\MP9004331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0002"/>
            <a:ext cx="2660620" cy="22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zamilovanost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lásky musíme odlišit ZAMILOVANST</a:t>
            </a:r>
          </a:p>
          <a:p>
            <a:r>
              <a:rPr lang="cs-CZ" dirty="0" smtClean="0"/>
              <a:t>Jde o první cit, který se mezi dívkou a chlapcem vytváří</a:t>
            </a:r>
          </a:p>
          <a:p>
            <a:r>
              <a:rPr lang="cs-CZ" dirty="0" smtClean="0"/>
              <a:t>Zamilovaní lidé vidí svého partnera „růžovými brýlemi“ nemá žádnou špatnou vlastnost – je dokonalý nebo dokonalá</a:t>
            </a:r>
          </a:p>
          <a:p>
            <a:r>
              <a:rPr lang="cs-CZ" u="sng" dirty="0" smtClean="0"/>
              <a:t>K tomuto období patří: </a:t>
            </a:r>
            <a:r>
              <a:rPr lang="cs-CZ" dirty="0" smtClean="0"/>
              <a:t>zamilované psaníčka, SMS, maily, významné pohledy, důvěrné povídání, první polibky, držení za ruce, letmé doteky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20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zamilovanost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Většina z nás se během dospívání zamiluje několikrát</a:t>
            </a:r>
          </a:p>
          <a:p>
            <a:r>
              <a:rPr lang="cs-CZ" dirty="0" smtClean="0"/>
              <a:t>Nejprve jde o zalíbení, to netrvá dlouho</a:t>
            </a:r>
          </a:p>
          <a:p>
            <a:r>
              <a:rPr lang="cs-CZ" dirty="0" smtClean="0"/>
              <a:t>S přibývajícím věkem trvá cit déle a pociťujeme touhu trávit spolu každou volnou chvilku</a:t>
            </a:r>
          </a:p>
          <a:p>
            <a:r>
              <a:rPr lang="cs-CZ" dirty="0" smtClean="0"/>
              <a:t>Na řadu přichází – líbání, hlazení mazlení – </a:t>
            </a:r>
            <a:r>
              <a:rPr lang="cs-CZ" dirty="0" smtClean="0">
                <a:solidFill>
                  <a:srgbClr val="FF0000"/>
                </a:solidFill>
              </a:rPr>
              <a:t>NECKING</a:t>
            </a:r>
          </a:p>
          <a:p>
            <a:r>
              <a:rPr lang="cs-CZ" dirty="0" smtClean="0"/>
              <a:t>DOTEKY A LÍBÁNÍ NAHÉHO TĚLA V OBLASTI POHLAVNÍCH ORGÁNŮ, BÝVAJÍ ZDROJEM VZRUŠENÍ, PROŽÍVÁNÍ TOUHY A USPOKOJENÍ </a:t>
            </a:r>
            <a:r>
              <a:rPr lang="cs-CZ" dirty="0" smtClean="0">
                <a:solidFill>
                  <a:srgbClr val="FF0000"/>
                </a:solidFill>
              </a:rPr>
              <a:t>- PETTING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SEX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Jako zákonný věk pro sex se označuje věková hranice, od které mohou mít lidé legálně pohlavní styk podle právního systému státu.</a:t>
            </a:r>
          </a:p>
          <a:p>
            <a:r>
              <a:rPr lang="cs-CZ" dirty="0" smtClean="0"/>
              <a:t>Tato věková hranice se liší, vliv na ni mají náboženství a kulturní tradice</a:t>
            </a:r>
          </a:p>
          <a:p>
            <a:r>
              <a:rPr lang="cs-CZ" dirty="0" smtClean="0"/>
              <a:t>Tak např.:</a:t>
            </a:r>
          </a:p>
          <a:p>
            <a:r>
              <a:rPr lang="cs-CZ" dirty="0" smtClean="0"/>
              <a:t>ČR od 15 let</a:t>
            </a:r>
          </a:p>
          <a:p>
            <a:r>
              <a:rPr lang="cs-CZ" dirty="0" smtClean="0"/>
              <a:t>Kanada od 16 let</a:t>
            </a:r>
          </a:p>
          <a:p>
            <a:r>
              <a:rPr lang="cs-CZ" dirty="0" smtClean="0"/>
              <a:t>Brazílie od 13 let</a:t>
            </a:r>
          </a:p>
          <a:p>
            <a:r>
              <a:rPr lang="cs-CZ" dirty="0" smtClean="0"/>
              <a:t>USA od 17 let</a:t>
            </a:r>
          </a:p>
          <a:p>
            <a:r>
              <a:rPr lang="cs-CZ" dirty="0" smtClean="0"/>
              <a:t>Jemen od 9 let</a:t>
            </a:r>
          </a:p>
          <a:p>
            <a:r>
              <a:rPr lang="cs-CZ" dirty="0" smtClean="0"/>
              <a:t>Omán pouze ve sňatku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8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sex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Otázka, ve kterém věku je vhodné začít pohlavně žít, se vyvíjela s ohledem na sociální, ekonomický a náboženský vliv.</a:t>
            </a:r>
          </a:p>
          <a:p>
            <a:r>
              <a:rPr lang="cs-CZ" dirty="0" smtClean="0"/>
              <a:t>Na počátku 20. století začínaly dívky pohlavně žít přibližně ve 20 letech, chlapci v 22 letech.</a:t>
            </a:r>
          </a:p>
          <a:p>
            <a:r>
              <a:rPr lang="cs-CZ" dirty="0" smtClean="0"/>
              <a:t>V 80. letech se tato hranice snížila o 3 roky.</a:t>
            </a:r>
          </a:p>
          <a:p>
            <a:r>
              <a:rPr lang="cs-CZ" dirty="0" smtClean="0"/>
              <a:t>Láska se nemá uspěchat. Je krásné prožívat ji krok za krokem.</a:t>
            </a:r>
          </a:p>
          <a:p>
            <a:r>
              <a:rPr lang="cs-CZ" dirty="0" smtClean="0"/>
              <a:t>Ve vztazích se můžeme učit rozlišovat, co sám cítím, co si myslím nebo co ode mne ten druhý očekává. V oblasti sexuality je to především úcta k sobě, svému partnerovi.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3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Mezilidská láska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7239000" cy="5248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 klasická láska – vztah dvou lidí, kteří se znají a důvěřují si, spojená se sexuálním prožitkem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zamilovanost – emoční stav vyznačující se touhou po jiné osobě, v době zamilovanosti jsou přehlíženy veškeré chyby 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platonická láska – klasická láska bez přítomnosti sexuality nebo neopětovaná skrytá láska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mateřská (příbuzenská) láska – láska bez sexuálního podtextu, vyznačující se pečování o druhého a plnění jeho potřeb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smtClean="0"/>
              <a:t>láska k idolu – zbožňování určité osoby, v pubertálním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9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</TotalTime>
  <Words>770</Words>
  <Application>Microsoft Office PowerPoint</Application>
  <PresentationFormat>Předvádění na obrazovce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Bohatý</vt:lpstr>
      <vt:lpstr>Lidská sexualita - Láska</vt:lpstr>
      <vt:lpstr>Žena a muž</vt:lpstr>
      <vt:lpstr>láska</vt:lpstr>
      <vt:lpstr>Mezilidská láska</vt:lpstr>
      <vt:lpstr>zamilovanost</vt:lpstr>
      <vt:lpstr>zamilovanost</vt:lpstr>
      <vt:lpstr>SEX</vt:lpstr>
      <vt:lpstr>sex</vt:lpstr>
      <vt:lpstr>Mezilidská láska</vt:lpstr>
      <vt:lpstr>sexualita</vt:lpstr>
      <vt:lpstr>Individuální sexualita</vt:lpstr>
      <vt:lpstr>heterosexualita</vt:lpstr>
      <vt:lpstr>homosexualita</vt:lpstr>
      <vt:lpstr>bisexualita</vt:lpstr>
      <vt:lpstr>Transsexualita, asexualita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Láska</dc:title>
  <dc:creator>pokorna</dc:creator>
  <cp:lastModifiedBy>ANA</cp:lastModifiedBy>
  <cp:revision>20</cp:revision>
  <dcterms:created xsi:type="dcterms:W3CDTF">2012-12-29T15:42:32Z</dcterms:created>
  <dcterms:modified xsi:type="dcterms:W3CDTF">2020-06-11T09:03:40Z</dcterms:modified>
</cp:coreProperties>
</file>