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15"/>
  </p:notesMasterIdLst>
  <p:sldIdLst>
    <p:sldId id="257" r:id="rId2"/>
    <p:sldId id="265" r:id="rId3"/>
    <p:sldId id="264" r:id="rId4"/>
    <p:sldId id="267" r:id="rId5"/>
    <p:sldId id="266" r:id="rId6"/>
    <p:sldId id="268" r:id="rId7"/>
    <p:sldId id="269" r:id="rId8"/>
    <p:sldId id="270" r:id="rId9"/>
    <p:sldId id="271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6124B-7BF8-436E-A0A8-356260A0AA59}" type="datetimeFigureOut">
              <a:rPr lang="cs-CZ" smtClean="0"/>
              <a:t>20.3.2019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81EC8-2038-4616-9DA4-CF5B89048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48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02CD3B8-8B97-4C13-ABBD-C0BF8712391E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1F11583-F2DE-49A5-8062-95B7C6F65B1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/>
              <a:t>DROGY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/>
              <a:t>ROZDĚLENÍ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9102295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bor:Cannabis flowe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929060" cy="6858000"/>
          </a:xfrm>
          <a:prstGeom prst="rect">
            <a:avLst/>
          </a:prstGeom>
          <a:noFill/>
        </p:spPr>
      </p:pic>
      <p:pic>
        <p:nvPicPr>
          <p:cNvPr id="6148" name="Picture 4" descr="Soubor:Erythroxylum coca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"/>
            <a:ext cx="5214942" cy="685800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7504" y="124213"/>
            <a:ext cx="21431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kokainovník</a:t>
            </a:r>
            <a:r>
              <a:rPr lang="cs-CZ" dirty="0" smtClean="0"/>
              <a:t> pravý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43570" y="6286520"/>
            <a:ext cx="21431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konopí seté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7215206" y="-1"/>
            <a:ext cx="1928795" cy="1614184"/>
            <a:chOff x="7215206" y="-1"/>
            <a:chExt cx="1928795" cy="1614184"/>
          </a:xfrm>
        </p:grpSpPr>
        <p:pic>
          <p:nvPicPr>
            <p:cNvPr id="6150" name="Picture 6" descr="Soubor:Unrolled joint.jpg"/>
            <p:cNvPicPr>
              <a:picLocks noChangeAspect="1" noChangeArrowheads="1"/>
            </p:cNvPicPr>
            <p:nvPr/>
          </p:nvPicPr>
          <p:blipFill>
            <a:blip r:embed="rId4" cstate="print"/>
            <a:srcRect l="7795" t="14829" r="10276" b="17681"/>
            <a:stretch>
              <a:fillRect/>
            </a:stretch>
          </p:blipFill>
          <p:spPr bwMode="auto">
            <a:xfrm flipV="1">
              <a:off x="7215207" y="-1"/>
              <a:ext cx="1928794" cy="987092"/>
            </a:xfrm>
            <a:prstGeom prst="rect">
              <a:avLst/>
            </a:prstGeom>
            <a:noFill/>
          </p:spPr>
        </p:pic>
        <p:pic>
          <p:nvPicPr>
            <p:cNvPr id="6152" name="Picture 8" descr="Soubor:Joint.jpg"/>
            <p:cNvPicPr>
              <a:picLocks noChangeAspect="1" noChangeArrowheads="1"/>
            </p:cNvPicPr>
            <p:nvPr/>
          </p:nvPicPr>
          <p:blipFill>
            <a:blip r:embed="rId5" cstate="print"/>
            <a:srcRect l="8504" t="21520" r="10984" b="18551"/>
            <a:stretch>
              <a:fillRect/>
            </a:stretch>
          </p:blipFill>
          <p:spPr bwMode="auto">
            <a:xfrm flipH="1">
              <a:off x="7215206" y="928670"/>
              <a:ext cx="1928794" cy="685513"/>
            </a:xfrm>
            <a:prstGeom prst="rect">
              <a:avLst/>
            </a:prstGeom>
            <a:noFill/>
          </p:spPr>
        </p:pic>
      </p:grpSp>
      <p:pic>
        <p:nvPicPr>
          <p:cNvPr id="6154" name="Picture 10" descr="Soubor:Cocaine lines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688" y="3576570"/>
            <a:ext cx="3451254" cy="328143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763688" y="3576570"/>
            <a:ext cx="10801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kokain</a:t>
            </a:r>
            <a:endParaRPr lang="cs-CZ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Cigaret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536317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85720" y="214290"/>
            <a:ext cx="178595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cigarety</a:t>
            </a:r>
            <a:endParaRPr lang="cs-CZ" sz="2800" dirty="0"/>
          </a:p>
        </p:txBody>
      </p:sp>
      <p:pic>
        <p:nvPicPr>
          <p:cNvPr id="5124" name="Picture 4" descr="Soubor:Ecstacy monog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2819399"/>
            <a:ext cx="4133850" cy="403860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786446" y="2214554"/>
            <a:ext cx="250033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pilulky extáze</a:t>
            </a:r>
            <a:endParaRPr lang="cs-CZ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Heroin as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94339" cy="364331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214546" y="2857496"/>
            <a:ext cx="121444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heroin</a:t>
            </a:r>
            <a:endParaRPr lang="cs-CZ" sz="2800" dirty="0"/>
          </a:p>
        </p:txBody>
      </p:sp>
      <p:pic>
        <p:nvPicPr>
          <p:cNvPr id="4100" name="Picture 4" descr="Soubor:Pink Elephants on Parade Blotter L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42204"/>
            <a:ext cx="5048232" cy="361579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72132" y="6457890"/>
            <a:ext cx="285752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Papírek napuštěný LSD</a:t>
            </a:r>
            <a:endParaRPr lang="cs-CZ" sz="2000" dirty="0"/>
          </a:p>
        </p:txBody>
      </p:sp>
      <p:pic>
        <p:nvPicPr>
          <p:cNvPr id="4102" name="Picture 6" descr="Soubor:Crack street dos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0"/>
            <a:ext cx="3571868" cy="332757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8143900" y="500042"/>
            <a:ext cx="78581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err="1" smtClean="0"/>
              <a:t>crack</a:t>
            </a:r>
            <a:endParaRPr lang="cs-CZ" sz="2000" dirty="0"/>
          </a:p>
        </p:txBody>
      </p:sp>
      <p:pic>
        <p:nvPicPr>
          <p:cNvPr id="4104" name="Picture 8" descr="Soubor:Psilocybe s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36157"/>
            <a:ext cx="4429124" cy="3321843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42844" y="3786190"/>
            <a:ext cx="121444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lysohlávky</a:t>
            </a:r>
            <a:endParaRPr lang="cs-CZ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1" y="0"/>
            <a:ext cx="7772400" cy="1143000"/>
          </a:xfrm>
        </p:spPr>
        <p:txBody>
          <a:bodyPr/>
          <a:lstStyle/>
          <a:p>
            <a:r>
              <a:rPr lang="cs-CZ" dirty="0" smtClean="0"/>
              <a:t>Poznej drogy na obrázcích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1"/>
            <a:ext cx="323048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1804" y="3881094"/>
            <a:ext cx="218687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229"/>
            <a:ext cx="3613618" cy="27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1" y="916941"/>
            <a:ext cx="22002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1124539"/>
            <a:ext cx="34512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961379" y="560890"/>
            <a:ext cx="218687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80" y="3872306"/>
            <a:ext cx="4581880" cy="298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613618" y="3349086"/>
            <a:ext cx="218687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nejznámější drogy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kokain</a:t>
            </a:r>
          </a:p>
          <a:p>
            <a:r>
              <a:rPr lang="cs-CZ" sz="2400" dirty="0" smtClean="0"/>
              <a:t>marihuana</a:t>
            </a:r>
          </a:p>
          <a:p>
            <a:r>
              <a:rPr lang="cs-CZ" sz="2400" dirty="0" smtClean="0"/>
              <a:t>hašiš</a:t>
            </a:r>
          </a:p>
          <a:p>
            <a:r>
              <a:rPr lang="cs-CZ" sz="2400" dirty="0" smtClean="0"/>
              <a:t>pervitin</a:t>
            </a:r>
          </a:p>
          <a:p>
            <a:r>
              <a:rPr lang="cs-CZ" sz="2400" dirty="0" smtClean="0"/>
              <a:t>alkohol</a:t>
            </a:r>
          </a:p>
          <a:p>
            <a:r>
              <a:rPr lang="cs-CZ" sz="2400" dirty="0" smtClean="0"/>
              <a:t>cigarety</a:t>
            </a:r>
          </a:p>
          <a:p>
            <a:r>
              <a:rPr lang="cs-CZ" sz="2400" dirty="0" smtClean="0"/>
              <a:t>LSD</a:t>
            </a:r>
          </a:p>
          <a:p>
            <a:r>
              <a:rPr lang="cs-CZ" sz="2400" dirty="0" smtClean="0"/>
              <a:t>heroin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568026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Drogová závislost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Závislost se rozděluje na psychickou a fyzickou.</a:t>
            </a:r>
          </a:p>
          <a:p>
            <a:r>
              <a:rPr lang="cs-CZ" sz="2800" dirty="0" smtClean="0"/>
              <a:t>Obvykle začíná zvědavostí, zkusit jaké to je, když si někdo vezme drogu.</a:t>
            </a:r>
          </a:p>
          <a:p>
            <a:r>
              <a:rPr lang="cs-CZ" sz="2800" dirty="0" smtClean="0"/>
              <a:t>Závislost na drogách vzniká častým užíváním drog.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odhalit Drogovou závislost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21087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 smtClean="0"/>
              <a:t> problémy ve škole ( zvýšená absence, zhoršený prospěch)</a:t>
            </a:r>
          </a:p>
          <a:p>
            <a:r>
              <a:rPr lang="cs-CZ" sz="2800" dirty="0" smtClean="0"/>
              <a:t> ztráta původních zájmů</a:t>
            </a:r>
          </a:p>
          <a:p>
            <a:r>
              <a:rPr lang="cs-CZ" sz="2800" dirty="0" smtClean="0"/>
              <a:t> změna přátel, party</a:t>
            </a:r>
          </a:p>
          <a:p>
            <a:r>
              <a:rPr lang="cs-CZ" sz="2800" dirty="0" smtClean="0"/>
              <a:t>změna chování ( neodůvodněné stavy veselosti, aktivity, skleslost, únava)</a:t>
            </a:r>
          </a:p>
          <a:p>
            <a:r>
              <a:rPr lang="cs-CZ" sz="2800" dirty="0" smtClean="0"/>
              <a:t>únava, spaní přes den</a:t>
            </a:r>
          </a:p>
          <a:p>
            <a:r>
              <a:rPr lang="cs-CZ" sz="2800" dirty="0" smtClean="0"/>
              <a:t>ztráta chuti k jídlu, hubnutí</a:t>
            </a:r>
          </a:p>
          <a:p>
            <a:r>
              <a:rPr lang="cs-CZ" sz="2800" dirty="0" smtClean="0"/>
              <a:t>kožní problémy (stopy po škrábnutích a jiných drobných sebepoškozeních)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edostatek peněz a jejich mizení v rodině</a:t>
            </a:r>
          </a:p>
          <a:p>
            <a:r>
              <a:rPr lang="cs-CZ" sz="2800" dirty="0" smtClean="0"/>
              <a:t>nález stříkaček a jehel a drog u drogově závislého</a:t>
            </a:r>
          </a:p>
          <a:p>
            <a:r>
              <a:rPr lang="cs-CZ" sz="2800" dirty="0" smtClean="0"/>
              <a:t>stopy po injekčním vpichu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091546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Drogy a jejich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Konopné drogy</a:t>
            </a:r>
            <a:endParaRPr lang="cs-CZ" sz="2000" dirty="0" smtClean="0"/>
          </a:p>
          <a:p>
            <a:r>
              <a:rPr lang="cs-CZ" sz="2800" dirty="0" smtClean="0"/>
              <a:t>Opiáty</a:t>
            </a:r>
            <a:endParaRPr lang="cs-CZ" sz="2800" dirty="0"/>
          </a:p>
          <a:p>
            <a:r>
              <a:rPr lang="cs-CZ" sz="2800" dirty="0" smtClean="0"/>
              <a:t>Stimulační látky</a:t>
            </a:r>
          </a:p>
          <a:p>
            <a:r>
              <a:rPr lang="cs-CZ" sz="2800" dirty="0" smtClean="0"/>
              <a:t>Halucinogeny</a:t>
            </a:r>
          </a:p>
          <a:p>
            <a:r>
              <a:rPr lang="cs-CZ" sz="2800" dirty="0" smtClean="0"/>
              <a:t>Psychotropní léky</a:t>
            </a:r>
          </a:p>
          <a:p>
            <a:pPr marL="68580" indent="0">
              <a:buNone/>
            </a:pPr>
            <a:r>
              <a:rPr lang="cs-CZ" sz="2800" dirty="0" smtClean="0"/>
              <a:t>Tyto skupiny látek se mezi sebou liší : </a:t>
            </a:r>
            <a:r>
              <a:rPr lang="cs-CZ" sz="2800" b="1" dirty="0" smtClean="0"/>
              <a:t>vzhledem, účinky, průběhem závislosti, mírou rizika pro uživatele.</a:t>
            </a:r>
            <a:endParaRPr lang="cs-CZ" sz="2000" b="1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2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874749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7772400" cy="1143000"/>
          </a:xfrm>
        </p:spPr>
        <p:txBody>
          <a:bodyPr/>
          <a:lstStyle/>
          <a:p>
            <a:r>
              <a:rPr lang="cs-CZ" dirty="0" smtClean="0"/>
              <a:t>konopné Drogy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764704"/>
            <a:ext cx="7772400" cy="3733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800" dirty="0" smtClean="0"/>
              <a:t>Marihuana (konopí)</a:t>
            </a:r>
          </a:p>
          <a:p>
            <a:pPr lvl="1"/>
            <a:r>
              <a:rPr lang="cs-CZ" sz="2000" dirty="0" smtClean="0"/>
              <a:t>Získává se usušením květenství samičích rostlin konopí s obsahem THC</a:t>
            </a:r>
          </a:p>
          <a:p>
            <a:pPr lvl="1"/>
            <a:r>
              <a:rPr lang="cs-CZ" sz="2000" dirty="0" smtClean="0"/>
              <a:t>Kouří se jako cigareta (joint) nebo přes sklo</a:t>
            </a:r>
            <a:r>
              <a:rPr lang="cs-CZ" sz="2000" dirty="0"/>
              <a:t> </a:t>
            </a:r>
            <a:r>
              <a:rPr lang="cs-CZ" sz="2000" dirty="0" smtClean="0"/>
              <a:t>(skleněnka).</a:t>
            </a:r>
          </a:p>
          <a:p>
            <a:pPr lvl="1"/>
            <a:r>
              <a:rPr lang="cs-CZ" sz="2000" dirty="0" smtClean="0"/>
              <a:t>po aplikaci se mohou projevovat poruchy vnímání času, nápadná veselost, ale i skleslost, poruchy myšlení, sucho v ústech, pocit hladu atd.</a:t>
            </a:r>
          </a:p>
          <a:p>
            <a:pPr lvl="1"/>
            <a:endParaRPr lang="cs-CZ" sz="2000" dirty="0" smtClean="0"/>
          </a:p>
          <a:p>
            <a:pPr marL="468630" lvl="1" indent="0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  <a:p>
            <a:pPr lvl="1"/>
            <a:endParaRPr lang="cs-CZ" sz="1800" dirty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pPr lvl="2"/>
            <a:endParaRPr lang="cs-CZ" sz="1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39207" y="3717032"/>
            <a:ext cx="7772400" cy="3733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konopná pryskyřice, obvykle obsahuje malý obsah květenství a drobných nečistot</a:t>
            </a:r>
          </a:p>
          <a:p>
            <a:r>
              <a:rPr lang="cs-CZ" dirty="0" smtClean="0"/>
              <a:t>Získává se buď třením květenství samičích rostlin (na rukou se pak vytváří vrstva pryskyřice , nebo extrakcí v organických rozpouštědlech (např. 80% líh), které se pak bezezbytku odpaří. </a:t>
            </a:r>
          </a:p>
          <a:p>
            <a:r>
              <a:rPr lang="cs-CZ" dirty="0" smtClean="0"/>
              <a:t>Má hnědou nebo tmavě zelenou až černou barvu</a:t>
            </a:r>
          </a:p>
          <a:p>
            <a:r>
              <a:rPr lang="cs-CZ" dirty="0" smtClean="0"/>
              <a:t>projevy podobné užití marihuany</a:t>
            </a:r>
          </a:p>
          <a:p>
            <a:r>
              <a:rPr lang="cs-CZ" dirty="0" smtClean="0"/>
              <a:t>užíván většinou kouřením,  nebo jako součást pokrmů či nápojů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328498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Hašiš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881970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r>
              <a:rPr lang="cs-CZ" dirty="0" smtClean="0"/>
              <a:t>opiáty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5544616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/>
              <a:t>O</a:t>
            </a:r>
            <a:r>
              <a:rPr lang="cs-CZ" sz="2800" dirty="0" smtClean="0"/>
              <a:t>pium</a:t>
            </a:r>
          </a:p>
          <a:p>
            <a:pPr lvl="1"/>
            <a:r>
              <a:rPr lang="cs-CZ" sz="2000" dirty="0" smtClean="0"/>
              <a:t> získává se z nezralých makovic opiového máku</a:t>
            </a:r>
          </a:p>
          <a:p>
            <a:pPr lvl="1"/>
            <a:r>
              <a:rPr lang="cs-CZ" sz="2000" dirty="0" smtClean="0"/>
              <a:t> má tlumivý účinek na centrální nervový systém</a:t>
            </a:r>
          </a:p>
          <a:p>
            <a:pPr lvl="1"/>
            <a:r>
              <a:rPr lang="cs-CZ" sz="2000" dirty="0" err="1" smtClean="0"/>
              <a:t>protibolestivý</a:t>
            </a:r>
            <a:r>
              <a:rPr lang="cs-CZ" sz="2000" dirty="0" smtClean="0"/>
              <a:t> účinek např. u onkologických pacientů</a:t>
            </a:r>
          </a:p>
          <a:p>
            <a:pPr lvl="1"/>
            <a:r>
              <a:rPr lang="cs-CZ" sz="2000" dirty="0" smtClean="0"/>
              <a:t>aplikace pomocí jehly, dříve i ve formě tablet</a:t>
            </a:r>
          </a:p>
          <a:p>
            <a:pPr lvl="1"/>
            <a:r>
              <a:rPr lang="cs-CZ" sz="2000" dirty="0" smtClean="0"/>
              <a:t>účinky- </a:t>
            </a:r>
            <a:r>
              <a:rPr lang="cs-CZ" sz="2000" dirty="0"/>
              <a:t>stavy euforie, </a:t>
            </a:r>
            <a:r>
              <a:rPr lang="cs-CZ" sz="2000" dirty="0" smtClean="0"/>
              <a:t>zvyšuje se sebevědomí a duševní aktivita poté dochází </a:t>
            </a:r>
            <a:r>
              <a:rPr lang="cs-CZ" sz="2000" dirty="0"/>
              <a:t>k projevům abstinenčních příznaků, jako například deprese, průjem, zvracení, poruchy krevního oběhu. </a:t>
            </a:r>
            <a:endParaRPr lang="cs-CZ" sz="2000" dirty="0" smtClean="0"/>
          </a:p>
          <a:p>
            <a:r>
              <a:rPr lang="cs-CZ" sz="2800" dirty="0" smtClean="0"/>
              <a:t> Heroin</a:t>
            </a:r>
          </a:p>
          <a:p>
            <a:r>
              <a:rPr lang="cs-CZ" sz="2200" dirty="0" smtClean="0"/>
              <a:t>je silně návykový, vyvolává silnou euforii</a:t>
            </a:r>
          </a:p>
          <a:p>
            <a:r>
              <a:rPr lang="cs-CZ" dirty="0"/>
              <a:t>Heroin je užíván mnoha způsoby, např. šňupáním nebo injekčně.</a:t>
            </a:r>
            <a:endParaRPr lang="cs-CZ" sz="2000" dirty="0" smtClean="0"/>
          </a:p>
          <a:p>
            <a:pPr lvl="1"/>
            <a:r>
              <a:rPr lang="cs-CZ" sz="2000" dirty="0"/>
              <a:t>Nástup účinku heroinu je závislý na způsobu užití. </a:t>
            </a:r>
            <a:r>
              <a:rPr lang="cs-CZ" sz="2000" dirty="0" smtClean="0"/>
              <a:t> </a:t>
            </a:r>
            <a:r>
              <a:rPr lang="cs-CZ" sz="2000" dirty="0"/>
              <a:t>Šňupání heroinu způsobuje prudký nástup účinku během 10 až 15 minut. Kouření heroinu způsobuje n</a:t>
            </a:r>
            <a:r>
              <a:rPr lang="cs-CZ" sz="2000" dirty="0" smtClean="0"/>
              <a:t>ástup </a:t>
            </a:r>
            <a:r>
              <a:rPr lang="cs-CZ" sz="2000" dirty="0"/>
              <a:t>účinků během 2 až 5 minut. </a:t>
            </a:r>
            <a:r>
              <a:rPr lang="cs-CZ" sz="2000" dirty="0" smtClean="0"/>
              <a:t>Aplikace do žíly způsobuje </a:t>
            </a:r>
            <a:r>
              <a:rPr lang="cs-CZ" sz="2000" dirty="0"/>
              <a:t>okamžitý nástup během 7 až 8 sekund, zatím co po </a:t>
            </a:r>
            <a:r>
              <a:rPr lang="cs-CZ" sz="2000" dirty="0" smtClean="0"/>
              <a:t>vpichem do svalu nastupuje </a:t>
            </a:r>
            <a:r>
              <a:rPr lang="cs-CZ" sz="2000" dirty="0"/>
              <a:t>účinek po 5 až 8 minutách.</a:t>
            </a:r>
          </a:p>
          <a:p>
            <a:pPr lvl="1"/>
            <a:r>
              <a:rPr lang="cs-CZ" sz="2000" dirty="0" smtClean="0"/>
              <a:t>abstinenční příznaky bolesti svalů a kloubů, průjem, svalové křeče, pocení, zimnice, neklid, nespavost atd.</a:t>
            </a:r>
          </a:p>
          <a:p>
            <a:pPr lvl="1"/>
            <a:endParaRPr lang="cs-CZ" sz="2000" dirty="0" smtClean="0"/>
          </a:p>
          <a:p>
            <a:pPr lvl="2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79830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cs-CZ" dirty="0" err="1" smtClean="0"/>
              <a:t>stimulaČní</a:t>
            </a:r>
            <a:r>
              <a:rPr lang="cs-CZ" dirty="0" smtClean="0"/>
              <a:t> drogy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836712"/>
            <a:ext cx="7772400" cy="5472607"/>
          </a:xfrm>
        </p:spPr>
        <p:txBody>
          <a:bodyPr>
            <a:noAutofit/>
          </a:bodyPr>
          <a:lstStyle/>
          <a:p>
            <a:r>
              <a:rPr lang="cs-CZ" sz="2200" dirty="0" smtClean="0"/>
              <a:t>Pervitin</a:t>
            </a:r>
          </a:p>
          <a:p>
            <a:pPr lvl="1"/>
            <a:r>
              <a:rPr lang="cs-CZ" sz="1500" dirty="0" smtClean="0"/>
              <a:t>vyrábí se izolováním efedrinu (hlavní přísada léku proti kašli) v amatérských varnách</a:t>
            </a:r>
          </a:p>
          <a:p>
            <a:pPr lvl="1"/>
            <a:r>
              <a:rPr lang="cs-CZ" sz="1500" dirty="0" smtClean="0"/>
              <a:t>oblíbený </a:t>
            </a:r>
            <a:r>
              <a:rPr lang="cs-CZ" sz="1500" dirty="0"/>
              <a:t>pro svoji velmi účinnou schopnost stimulovat nervovou soustavu, vyvolávat euforii, podporovat celkové tempo, vnímavost a </a:t>
            </a:r>
            <a:r>
              <a:rPr lang="cs-CZ" sz="1500" dirty="0" smtClean="0"/>
              <a:t>sebedůvěru</a:t>
            </a:r>
          </a:p>
          <a:p>
            <a:pPr lvl="1"/>
            <a:r>
              <a:rPr lang="cs-CZ" sz="1500" dirty="0" smtClean="0"/>
              <a:t>  při předávkování může dojít k akutnímu selhání srdce, krvácení do mozku, bezvědomí</a:t>
            </a:r>
          </a:p>
          <a:p>
            <a:pPr lvl="1"/>
            <a:r>
              <a:rPr lang="cs-CZ" sz="1500" dirty="0"/>
              <a:t> </a:t>
            </a:r>
            <a:r>
              <a:rPr lang="cs-CZ" sz="1500" dirty="0" smtClean="0"/>
              <a:t>je užíván  šňupáním nebo injekčně</a:t>
            </a:r>
          </a:p>
          <a:p>
            <a:pPr lvl="1"/>
            <a:r>
              <a:rPr lang="cs-CZ" sz="1500" dirty="0" smtClean="0"/>
              <a:t>závislý na pervitinu má rozšířené zornice,  nejí, nespí, je hyperaktivní atd.</a:t>
            </a:r>
          </a:p>
          <a:p>
            <a:r>
              <a:rPr lang="cs-CZ" dirty="0" smtClean="0"/>
              <a:t> </a:t>
            </a:r>
            <a:r>
              <a:rPr lang="cs-CZ" sz="2200" dirty="0" smtClean="0"/>
              <a:t>Kokain</a:t>
            </a:r>
          </a:p>
          <a:p>
            <a:pPr lvl="1"/>
            <a:r>
              <a:rPr lang="cs-CZ" sz="1500" dirty="0" smtClean="0"/>
              <a:t>bílá krystalická látka vyrobená z jihoamerického keře Koka</a:t>
            </a:r>
          </a:p>
          <a:p>
            <a:pPr lvl="1"/>
            <a:r>
              <a:rPr lang="cs-CZ" sz="1500" dirty="0" smtClean="0"/>
              <a:t>hlavní účinky – povzbuzení organismu, euforie,  velké množství energie atd.</a:t>
            </a:r>
          </a:p>
          <a:p>
            <a:pPr lvl="1"/>
            <a:r>
              <a:rPr lang="cs-CZ" sz="1500" dirty="0" smtClean="0"/>
              <a:t> je užíván šňupáním nebo injekčně</a:t>
            </a:r>
          </a:p>
          <a:p>
            <a:r>
              <a:rPr lang="cs-CZ" sz="2200" dirty="0" smtClean="0"/>
              <a:t>Extáze</a:t>
            </a:r>
          </a:p>
          <a:p>
            <a:pPr lvl="2"/>
            <a:r>
              <a:rPr lang="cs-CZ" sz="1600" dirty="0" smtClean="0"/>
              <a:t>nejčastěji se vyskytuje v podobě malé tablety</a:t>
            </a:r>
          </a:p>
          <a:p>
            <a:pPr lvl="2"/>
            <a:r>
              <a:rPr lang="cs-CZ" sz="1600" dirty="0" smtClean="0"/>
              <a:t>užívá se  orálně</a:t>
            </a:r>
          </a:p>
          <a:p>
            <a:pPr lvl="2"/>
            <a:r>
              <a:rPr lang="cs-CZ" sz="1600" dirty="0"/>
              <a:t>konzument je schopen zvýšené fyzické aktivity, aniž by adekvátně pociťoval únavu, což může vést až ke kolapsu organismu následkem fyzického </a:t>
            </a:r>
            <a:r>
              <a:rPr lang="cs-CZ" sz="1600" dirty="0" smtClean="0"/>
              <a:t>vyčerpání</a:t>
            </a:r>
          </a:p>
          <a:p>
            <a:pPr lvl="2"/>
            <a:r>
              <a:rPr lang="cs-CZ" sz="1600" dirty="0"/>
              <a:t>extáze </a:t>
            </a:r>
            <a:r>
              <a:rPr lang="cs-CZ" sz="1600" dirty="0" smtClean="0"/>
              <a:t> </a:t>
            </a:r>
            <a:r>
              <a:rPr lang="cs-CZ" sz="1600" dirty="0"/>
              <a:t>podporuje vnější citové </a:t>
            </a:r>
            <a:r>
              <a:rPr lang="cs-CZ" sz="1600" dirty="0" smtClean="0"/>
              <a:t>vnímání, z </a:t>
            </a:r>
            <a:r>
              <a:rPr lang="cs-CZ" sz="1600" dirty="0"/>
              <a:t>tohoto důvodu se extázi říká také </a:t>
            </a:r>
            <a:r>
              <a:rPr lang="cs-CZ" sz="1600" i="1" dirty="0"/>
              <a:t>droga lásky</a:t>
            </a:r>
            <a:r>
              <a:rPr lang="cs-CZ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51238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halucinogeny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740" y="1340768"/>
            <a:ext cx="7772400" cy="269289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Lysohlávka česká</a:t>
            </a:r>
            <a:endParaRPr lang="cs-CZ" sz="2600" dirty="0" smtClean="0"/>
          </a:p>
          <a:p>
            <a:pPr lvl="1"/>
            <a:r>
              <a:rPr lang="cs-CZ" sz="2600" dirty="0" smtClean="0"/>
              <a:t> obsahuje přírodní halucinogen </a:t>
            </a:r>
            <a:r>
              <a:rPr lang="cs-CZ" sz="2600" dirty="0" err="1" smtClean="0"/>
              <a:t>Psilocybin</a:t>
            </a:r>
            <a:endParaRPr lang="cs-CZ" sz="2600" dirty="0" smtClean="0"/>
          </a:p>
          <a:p>
            <a:pPr lvl="1"/>
            <a:r>
              <a:rPr lang="cs-CZ" sz="2600" dirty="0" smtClean="0"/>
              <a:t>užívají se orálně sušené nebo čerstvé</a:t>
            </a:r>
          </a:p>
          <a:p>
            <a:pPr lvl="1"/>
            <a:r>
              <a:rPr lang="cs-CZ" sz="2600" dirty="0" smtClean="0"/>
              <a:t>vyvolává euforii, sluchové a zrakové halucinace, poruchy vnímání prostoru a času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4283" y="3933056"/>
            <a:ext cx="7772400" cy="244827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LSD</a:t>
            </a:r>
          </a:p>
          <a:p>
            <a:pPr lvl="1"/>
            <a:r>
              <a:rPr lang="cs-CZ" sz="2600" dirty="0" smtClean="0"/>
              <a:t>užívá se formou „</a:t>
            </a:r>
            <a:r>
              <a:rPr lang="cs-CZ" sz="2600" dirty="0" err="1" smtClean="0"/>
              <a:t>tripů</a:t>
            </a:r>
            <a:r>
              <a:rPr lang="cs-CZ" sz="2600" dirty="0" smtClean="0"/>
              <a:t>“ malé papírky o rozměrech 0,5x0,5cm napuštěné jeho roztokem</a:t>
            </a:r>
          </a:p>
          <a:p>
            <a:pPr lvl="1"/>
            <a:r>
              <a:rPr lang="cs-CZ" sz="2600" dirty="0" smtClean="0"/>
              <a:t>může navodit halucinogenní stav bez možnosti ovlivnění vůlí, poruchy myšlení, paměti, pozornosti atd.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867473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Městská zábava</Template>
  <TotalTime>989</TotalTime>
  <Words>674</Words>
  <Application>Microsoft Office PowerPoint</Application>
  <PresentationFormat>Předvádění na obrazovce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Urban Pop</vt:lpstr>
      <vt:lpstr>DROGY</vt:lpstr>
      <vt:lpstr>nejznámější drogy</vt:lpstr>
      <vt:lpstr>Drogová závislost</vt:lpstr>
      <vt:lpstr>Jak odhalit Drogovou závislost</vt:lpstr>
      <vt:lpstr>Drogy a jejich dělení</vt:lpstr>
      <vt:lpstr>konopné Drogy  </vt:lpstr>
      <vt:lpstr>opiáty</vt:lpstr>
      <vt:lpstr>stimulaČní drogy</vt:lpstr>
      <vt:lpstr>halucinogeny</vt:lpstr>
      <vt:lpstr>drogy</vt:lpstr>
      <vt:lpstr>Prezentace aplikace PowerPoint</vt:lpstr>
      <vt:lpstr>Prezentace aplikace PowerPoint</vt:lpstr>
      <vt:lpstr>Poznej drogy na obrázcích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Šárka Kubicová</cp:lastModifiedBy>
  <cp:revision>99</cp:revision>
  <dcterms:created xsi:type="dcterms:W3CDTF">2011-08-21T15:31:45Z</dcterms:created>
  <dcterms:modified xsi:type="dcterms:W3CDTF">2019-03-20T07:48:15Z</dcterms:modified>
</cp:coreProperties>
</file>