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61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1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21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13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46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92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19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99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34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29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576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32C32-97CA-4DFE-8BEA-38E430842B82}" type="datetimeFigureOut">
              <a:rPr lang="cs-CZ" smtClean="0"/>
              <a:t>11.6.2020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44799-4232-460C-AE99-65E32E0312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74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  <a:latin typeface="Comic Sans MS" panose="030F0702030302020204" pitchFamily="66" charset="0"/>
              </a:rPr>
              <a:t>ZPŮSOBY TECHNOLOGIE ZPRACOVÁNÍ POTRAVIN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65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rgbClr val="FF0000"/>
                </a:solidFill>
              </a:rPr>
              <a:t/>
            </a:r>
            <a:br>
              <a:rPr lang="cs-CZ" sz="3100" dirty="0" smtClean="0">
                <a:solidFill>
                  <a:srgbClr val="FF0000"/>
                </a:solidFill>
              </a:rPr>
            </a:br>
            <a:r>
              <a:rPr lang="cs-CZ" sz="3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Při </a:t>
            </a:r>
            <a:r>
              <a:rPr lang="cs-CZ" sz="3100" dirty="0">
                <a:solidFill>
                  <a:srgbClr val="FF0000"/>
                </a:solidFill>
                <a:latin typeface="Comic Sans MS" panose="030F0702030302020204" pitchFamily="66" charset="0"/>
              </a:rPr>
              <a:t>přípravě pokrmů dbáme na zvýšenou hygienu</a:t>
            </a:r>
            <a:r>
              <a:rPr lang="cs-CZ" dirty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cs-CZ" dirty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endParaRPr lang="cs-CZ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latin typeface="Comic Sans MS" panose="030F0702030302020204" pitchFamily="66" charset="0"/>
              </a:rPr>
              <a:t>Myjeme si mýdlem ruce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Dlouhé vlasy svážeme do uzlu nebo jinak upravíme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Neutíráme si ruce do zástěry ani utěrky</a:t>
            </a:r>
          </a:p>
          <a:p>
            <a:pPr lvl="0"/>
            <a:r>
              <a:rPr lang="cs-CZ" dirty="0">
                <a:latin typeface="Comic Sans MS" panose="030F0702030302020204" pitchFamily="66" charset="0"/>
              </a:rPr>
              <a:t>Při kýchání si zakrýváme ústa předloktím</a:t>
            </a:r>
          </a:p>
          <a:p>
            <a:endParaRPr lang="cs-CZ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18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HISTORIE</a:t>
            </a:r>
            <a:endParaRPr lang="cs-CZ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600" u="sng" dirty="0">
                <a:latin typeface="Comic Sans MS" panose="030F0702030302020204" pitchFamily="66" charset="0"/>
              </a:rPr>
              <a:t>250 000 – 15 000 let př. n. l.</a:t>
            </a:r>
            <a:r>
              <a:rPr lang="cs-CZ" sz="2600" dirty="0">
                <a:latin typeface="Comic Sans MS" panose="030F0702030302020204" pitchFamily="66" charset="0"/>
              </a:rPr>
              <a:t> se člověk živil plody, kořínky, drobnými živočichy, masem a rybami</a:t>
            </a:r>
            <a:r>
              <a:rPr lang="cs-CZ" sz="26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Comic Sans MS" panose="030F0702030302020204" pitchFamily="66" charset="0"/>
            </a:endParaRPr>
          </a:p>
          <a:p>
            <a:r>
              <a:rPr lang="cs-CZ" sz="2600" dirty="0">
                <a:latin typeface="Comic Sans MS" panose="030F0702030302020204" pitchFamily="66" charset="0"/>
              </a:rPr>
              <a:t>Potravu začal opékat, až když poznal oheň</a:t>
            </a:r>
            <a:r>
              <a:rPr lang="cs-CZ" sz="26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Comic Sans MS" panose="030F0702030302020204" pitchFamily="66" charset="0"/>
            </a:endParaRPr>
          </a:p>
          <a:p>
            <a:r>
              <a:rPr lang="cs-CZ" sz="2600" dirty="0">
                <a:latin typeface="Comic Sans MS" panose="030F0702030302020204" pitchFamily="66" charset="0"/>
              </a:rPr>
              <a:t>Se vznikem zemědělství a chovem zvířat se výživa </a:t>
            </a:r>
            <a:r>
              <a:rPr lang="cs-CZ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ZPESTŘOVALA</a:t>
            </a:r>
            <a:r>
              <a:rPr lang="cs-CZ" sz="2600" dirty="0">
                <a:latin typeface="Comic Sans MS" panose="030F0702030302020204" pitchFamily="66" charset="0"/>
              </a:rPr>
              <a:t>. Každý národ se stravoval určitým způsobem. Produkty a zvyklosti při jejich zpracování daly základ národním kuchyním</a:t>
            </a:r>
            <a:r>
              <a:rPr lang="cs-CZ" sz="26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cs-CZ" sz="2600" dirty="0">
              <a:latin typeface="Comic Sans MS" panose="030F0702030302020204" pitchFamily="66" charset="0"/>
            </a:endParaRPr>
          </a:p>
          <a:p>
            <a:r>
              <a:rPr lang="cs-CZ" sz="2600" dirty="0">
                <a:latin typeface="Comic Sans MS" panose="030F0702030302020204" pitchFamily="66" charset="0"/>
              </a:rPr>
              <a:t>Většina potravin nelze konzumovat přímo a musí se upravit.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86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Suroviny </a:t>
            </a:r>
            <a:r>
              <a:rPr lang="cs-CZ" sz="3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úpravou na pokrmy získávají jiné </a:t>
            </a:r>
            <a:r>
              <a:rPr lang="cs-CZ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vlastnosti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Zlepšuje se barva, chuť, vůně (aroma), jiné se stávají stravitelnější (brambory). Teplem se navíc ničí choroboplodné zárodky organismů (salmonela, tasemnice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Ve svém jídelníčku upřednostňujeme pokrmy upravené co nejšetrnějším způsobem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610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DRUHY ZPRACOVÁNÍ</a:t>
            </a:r>
            <a:endParaRPr lang="cs-CZ" sz="3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1. ZPRACOVÁNÍ </a:t>
            </a:r>
            <a:r>
              <a:rPr lang="cs-CZ" sz="2600" b="1" dirty="0">
                <a:solidFill>
                  <a:srgbClr val="0070C0"/>
                </a:solidFill>
                <a:latin typeface="Comic Sans MS" panose="030F0702030302020204" pitchFamily="66" charset="0"/>
              </a:rPr>
              <a:t>POTRAVIN ZASYROVA</a:t>
            </a:r>
            <a:endParaRPr lang="cs-CZ" sz="26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cs-CZ" sz="2600" dirty="0">
                <a:latin typeface="Comic Sans MS" panose="030F0702030302020204" pitchFamily="66" charset="0"/>
              </a:rPr>
              <a:t>Víme, že některé potraviny je žádoucí konzumovat syrové. Jakoukoli tepelnou úpravou ztrácí potřebné vitamíny a živiny. Jedná se především o ovoce a zeleninu a mléčné výrobky</a:t>
            </a:r>
          </a:p>
          <a:p>
            <a:pPr marL="0" lvl="0" indent="0">
              <a:buNone/>
            </a:pPr>
            <a:r>
              <a:rPr lang="cs-CZ" sz="2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2. VAŘENÍ</a:t>
            </a:r>
            <a:endParaRPr lang="cs-CZ" sz="26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cs-CZ" sz="2600" dirty="0">
                <a:latin typeface="Comic Sans MS" panose="030F0702030302020204" pitchFamily="66" charset="0"/>
              </a:rPr>
              <a:t>Jde o úpravu pokrmu, při které působí na potravinu horká tekutina (voda) o teplotě 100 stupňů celsia. Nejšetrnějším způsobem vaření, je vaření v páře.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64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DRUHY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sz="2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3. DUŠENÍ</a:t>
            </a:r>
            <a:endParaRPr lang="cs-CZ" sz="26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cs-CZ" sz="2600" dirty="0">
                <a:latin typeface="Comic Sans MS" panose="030F0702030302020204" pitchFamily="66" charset="0"/>
              </a:rPr>
              <a:t>Na surovinu v uzavřené nádobě působí teplo z menšího množství tekutiny, z vodní páry a tuku. Dusíme zejména maso, houby a zeleninu. Zachovávají si tak výživovou hodnotu.</a:t>
            </a:r>
          </a:p>
          <a:p>
            <a:pPr marL="0" lvl="0" indent="0">
              <a:buNone/>
            </a:pPr>
            <a:r>
              <a:rPr lang="cs-CZ" sz="26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4. PEČENÍ</a:t>
            </a:r>
            <a:endParaRPr lang="cs-CZ" sz="26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cs-CZ" sz="2600" dirty="0">
                <a:latin typeface="Comic Sans MS" panose="030F0702030302020204" pitchFamily="66" charset="0"/>
              </a:rPr>
              <a:t>Nejčastěji pečeme v troubě, kde na potravinu působí suché teplo a zčásti horký tuk. Teplota může dosahovat až 250 stupňů celsia. Při pečení ovšem spotřebujeme velké množství tuku. Pečeme hlavně maso.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091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DRUHY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b="1" dirty="0" smtClean="0">
                <a:latin typeface="Comic Sans MS" panose="030F0702030302020204" pitchFamily="66" charset="0"/>
              </a:rPr>
              <a:t>5. SMAŽENÍ</a:t>
            </a:r>
            <a:endParaRPr lang="cs-CZ" sz="2800" dirty="0">
              <a:latin typeface="Comic Sans MS" panose="030F0702030302020204" pitchFamily="66" charset="0"/>
            </a:endParaRPr>
          </a:p>
          <a:p>
            <a:r>
              <a:rPr lang="cs-CZ" sz="2800" dirty="0">
                <a:latin typeface="Comic Sans MS" panose="030F0702030302020204" pitchFamily="66" charset="0"/>
              </a:rPr>
              <a:t>Tepelná úprava potraviny na rozpáleném tuku, např. ve fritéze nebo na pánvi. Za vysokých teplot nebo při opakovaném smažení se tuky přepalují a vytvářejí se z nich rakovinotvorné látky. Smaží se maso, brambory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518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178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ZPŮSOBY TECHNOLOGIE ZPRACOVÁNÍ POTRAVIN </vt:lpstr>
      <vt:lpstr> Při přípravě pokrmů dbáme na zvýšenou hygienu </vt:lpstr>
      <vt:lpstr>HISTORIE</vt:lpstr>
      <vt:lpstr> Suroviny úpravou na pokrmy získávají jiné vlastnosti </vt:lpstr>
      <vt:lpstr>DRUHY ZPRACOVÁNÍ</vt:lpstr>
      <vt:lpstr>DRUHY ZPRACOVÁNÍ</vt:lpstr>
      <vt:lpstr>DRUHY ZPRACOVÁNÍ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ZPŮSOBY TECHNOLOGIE ZPRACOVÁNÍ POTRAVIN </dc:title>
  <dc:creator>ANA</dc:creator>
  <cp:lastModifiedBy>ANA</cp:lastModifiedBy>
  <cp:revision>1</cp:revision>
  <dcterms:created xsi:type="dcterms:W3CDTF">2020-06-11T07:59:41Z</dcterms:created>
  <dcterms:modified xsi:type="dcterms:W3CDTF">2020-06-11T08:09:27Z</dcterms:modified>
</cp:coreProperties>
</file>