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5F15B0-0090-435D-A978-0C3BB900011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B1BD96-B55B-4DFA-9404-86F8315A20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06290"/>
          </a:xfrm>
        </p:spPr>
        <p:txBody>
          <a:bodyPr>
            <a:normAutofit/>
          </a:bodyPr>
          <a:lstStyle/>
          <a:p>
            <a:pPr algn="ctr"/>
            <a:r>
              <a:rPr lang="cs-CZ" sz="6000" dirty="0">
                <a:solidFill>
                  <a:srgbClr val="FF0000"/>
                </a:solidFill>
              </a:rPr>
              <a:t>Přijímací řízení</a:t>
            </a:r>
            <a:br>
              <a:rPr lang="cs-CZ" sz="6000" dirty="0">
                <a:solidFill>
                  <a:srgbClr val="FF0000"/>
                </a:solidFill>
              </a:rPr>
            </a:br>
            <a:r>
              <a:rPr lang="cs-CZ" sz="6000" dirty="0" smtClean="0">
                <a:solidFill>
                  <a:srgbClr val="FF0000"/>
                </a:solidFill>
              </a:rPr>
              <a:t>2017/2018</a:t>
            </a:r>
            <a:endParaRPr lang="cs-CZ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96952"/>
            <a:ext cx="2395490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29411"/>
            <a:ext cx="1872208" cy="263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0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8072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Přihlášky</a:t>
            </a:r>
            <a:r>
              <a:rPr lang="cs-CZ" sz="40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9036496" cy="5277200"/>
          </a:xfrm>
        </p:spPr>
        <p:txBody>
          <a:bodyPr/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Počet: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 přihlášky 	      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(1. kolo přijímacího řízení)</a:t>
            </a:r>
          </a:p>
          <a:p>
            <a:pPr marL="0" indent="0">
              <a:buClr>
                <a:srgbClr val="0000FF"/>
              </a:buClr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	neomezený       (2. kolo přijímacího řízení)</a:t>
            </a: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§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Termín:	1. březen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 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(ředitelům středních škol)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30.11. </a:t>
            </a:r>
            <a:r>
              <a:rPr lang="cs-C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(obory s talentovou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zk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podání:   </a:t>
            </a: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poštou	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(doporučeně řediteli SŠ)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osobně	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(řediteli SŠ)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48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9675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Náležitosti přihlášky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363272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Součástí přihlášky jsou: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hodnocení za poslední 2 ročníky ZŠ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Lékařský posudek o zdravotní způsobilosti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   (pouze u oborů vyžadujících toto potvrzení)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   ke stažení na webových stránkách dané SŠ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doporučení školského poradenského zařízení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   (u žáků se speciálními vzdělávacími potřebami)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další náležitosti viz. Vyhláška o přijímacím řízení</a:t>
            </a:r>
          </a:p>
        </p:txBody>
      </p:sp>
    </p:spTree>
    <p:extLst>
      <p:ext uri="{BB962C8B-B14F-4D97-AF65-F5344CB8AC3E}">
        <p14:creationId xmlns:p14="http://schemas.microsoft.com/office/powerpoint/2010/main" val="243013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720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Jednotná přijímací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712968" cy="5949280"/>
          </a:xfrm>
        </p:spPr>
        <p:txBody>
          <a:bodyPr>
            <a:normAutofit fontScale="62500" lnSpcReduction="20000"/>
          </a:bodyPr>
          <a:lstStyle/>
          <a:p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Jen pro obory ukončené maturitní zkouškou</a:t>
            </a:r>
          </a:p>
          <a:p>
            <a:endParaRPr lang="cs-CZ" sz="3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Distribuci, zpracování, hodnocení výsledků provádí společnost 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CERMAT</a:t>
            </a:r>
          </a:p>
          <a:p>
            <a:endParaRPr lang="cs-CZ" sz="3400" dirty="0">
              <a:solidFill>
                <a:srgbClr val="FF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cs-CZ" sz="3400" b="1" dirty="0">
                <a:solidFill>
                  <a:srgbClr val="0000F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termín:</a:t>
            </a:r>
            <a:r>
              <a:rPr lang="cs-CZ" sz="3400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r>
              <a:rPr lang="cs-CZ" sz="34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12.duben </a:t>
            </a:r>
            <a:r>
              <a:rPr lang="cs-CZ" sz="34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(pro 4leté obory SŠ)</a:t>
            </a:r>
          </a:p>
          <a:p>
            <a:pPr marL="0" indent="0">
              <a:buNone/>
            </a:pPr>
            <a:r>
              <a:rPr lang="cs-CZ" sz="3400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	</a:t>
            </a:r>
            <a:r>
              <a:rPr lang="cs-CZ" sz="3400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13. </a:t>
            </a:r>
            <a:r>
              <a:rPr lang="cs-CZ" sz="3400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duben	</a:t>
            </a:r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(pro 8letá gymnázia)</a:t>
            </a:r>
          </a:p>
          <a:p>
            <a:pPr marL="0" indent="0">
              <a:buNone/>
            </a:pPr>
            <a:endParaRPr lang="cs-CZ" sz="3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3400" b="1" dirty="0">
                <a:solidFill>
                  <a:srgbClr val="0000F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termín</a:t>
            </a:r>
            <a:r>
              <a:rPr lang="cs-CZ" sz="3400" dirty="0">
                <a:solidFill>
                  <a:srgbClr val="0000F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	</a:t>
            </a:r>
            <a:r>
              <a:rPr lang="cs-CZ" sz="34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16. </a:t>
            </a:r>
            <a:r>
              <a:rPr lang="cs-CZ" sz="34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duben	</a:t>
            </a: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(pro 4leté obory SŠ)</a:t>
            </a:r>
          </a:p>
          <a:p>
            <a:pPr marL="0" indent="0">
              <a:buNone/>
            </a:pPr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	</a:t>
            </a:r>
            <a:r>
              <a:rPr lang="cs-CZ" sz="3400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17</a:t>
            </a:r>
            <a:r>
              <a:rPr lang="cs-CZ" sz="3400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cs-CZ" sz="3400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duben</a:t>
            </a:r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(pro 8letá gymnázia)</a:t>
            </a:r>
          </a:p>
          <a:p>
            <a:pPr marL="0" indent="0">
              <a:buNone/>
            </a:pPr>
            <a:endParaRPr lang="cs-CZ" sz="3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 prvním termínu    </a:t>
            </a:r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koná žák jednotnou zkoušku </a:t>
            </a: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SŠ uvedené          				v přihlášce na 1. místě</a:t>
            </a:r>
          </a:p>
          <a:p>
            <a:pPr marL="0" indent="0">
              <a:buNone/>
            </a:pP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 druhém termínu  </a:t>
            </a:r>
            <a:r>
              <a:rPr lang="cs-CZ" sz="3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koná žák jednotnou zkoušku </a:t>
            </a:r>
            <a:r>
              <a:rPr lang="cs-CZ" sz="3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SŠ uvedené          				v přihlášce na 2. místě</a:t>
            </a:r>
          </a:p>
          <a:p>
            <a:pPr marL="0" indent="0">
              <a:buNone/>
            </a:pPr>
            <a:endParaRPr lang="cs-CZ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6" indent="0">
              <a:buNone/>
            </a:pP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7651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9675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Kritéria přijímacího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/>
          <a:lstStyle/>
          <a:p>
            <a:pPr algn="ctr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zveřejní ředitelé SŠ do 31. ledna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                 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	na www. stránkách dané SŠ</a:t>
            </a:r>
          </a:p>
          <a:p>
            <a:pPr marL="82296" indent="0">
              <a:buNone/>
            </a:pPr>
            <a:endParaRPr lang="cs-CZ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Kritéria: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hodnocení na vysvědčeních z předchozího vzdělávání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výsledky jednotné zkoušky (pokud jsou součástí přijímacího řízení, podílí se min. 60%)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další skutečnosti (výsledky olympiád, vědomostních soutěží, …)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31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124744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Rozhodnutí o přijetí a nepřijetí na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dubna 2018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budou zveřejněny výsledky na webových stránkách příslušné střední školy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ředitel střední školy rozesílá poštou pouze rozhodnutí o nepřijetí žáka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pokud se žáci neumístí v 1. kole přijímacího řízení postupují do dalších kol přijímacího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95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00811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Zápisový lístek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/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vydává základní škola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proti podpisu zákonného zástupce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stvrzuje úmysl žáka vzdělávat se na dané střední škole 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nutno odevzdat do 10 pracovních dnů ode dne oznámení rozhodnutí o přijetí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lze uplatnit jen jednou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neplatí v případě odvolání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90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0817" y="116632"/>
            <a:ext cx="7467600" cy="93610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Odvolací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19256" cy="5205192"/>
          </a:xfrm>
        </p:spPr>
        <p:txBody>
          <a:bodyPr/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Odvolání proti rozhodnutí ředitele SŠ                 o nepřijetí ke studiu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podává zákonný zástupce žáka</a:t>
            </a:r>
          </a:p>
          <a:p>
            <a:endParaRPr lang="cs-CZ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do 3 pracovních dnů 					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od doručení rozhodnutí o nepřijetí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obsah odvolání: viz. Atlas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školství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77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5273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Kde hledat další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webové stránky středních škol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Atlas školství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infoabsolvent.cz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msmt.cz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prezentační výstavy škol v Moravskoslezském kraji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DOD – dny otevřených dveří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SŠ nabízejí přípravné kurzy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CERMAT – testy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182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212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Přijímací řízení 2017/2018</vt:lpstr>
      <vt:lpstr>Přihlášky </vt:lpstr>
      <vt:lpstr>Náležitosti přihlášky</vt:lpstr>
      <vt:lpstr>Jednotná přijímací zkouška</vt:lpstr>
      <vt:lpstr>Kritéria přijímacího řízení</vt:lpstr>
      <vt:lpstr>Rozhodnutí o přijetí a nepřijetí na SŠ</vt:lpstr>
      <vt:lpstr>Zápisový lístek</vt:lpstr>
      <vt:lpstr>Odvolací řízení</vt:lpstr>
      <vt:lpstr>Kde hledat další informace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2016/2017</dc:title>
  <dc:creator>Romana</dc:creator>
  <cp:lastModifiedBy>Michaela Janošcová</cp:lastModifiedBy>
  <cp:revision>18</cp:revision>
  <dcterms:created xsi:type="dcterms:W3CDTF">2017-01-03T15:54:33Z</dcterms:created>
  <dcterms:modified xsi:type="dcterms:W3CDTF">2018-01-17T18:41:09Z</dcterms:modified>
</cp:coreProperties>
</file>