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37C0E-AB03-4728-B956-0608C9D84C84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723B4-C730-49E0-BA9F-1D669187B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17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23B4-C730-49E0-BA9F-1D669187BD18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3F59A4-F837-41F0-876E-5CF40EF10FB8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43608" y="1268760"/>
            <a:ext cx="64190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DÝCHACÍ  SOUSTAVA</a:t>
            </a:r>
          </a:p>
          <a:p>
            <a:pPr algn="ctr"/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35140"/>
            <a:ext cx="25431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1" y="908721"/>
            <a:ext cx="7848872" cy="583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1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124744"/>
            <a:ext cx="76328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Vitální kapacita plic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maximální objem vzduchu nadechnutý a vydechnutý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        = 4 litry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3200" b="1" dirty="0" smtClean="0">
                <a:solidFill>
                  <a:srgbClr val="002060"/>
                </a:solidFill>
              </a:rPr>
              <a:t>Rezervní objem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množství vzduchu, které lze ještě nadechnout po klidném nádechu 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  = 2,5 litru  </a:t>
            </a:r>
          </a:p>
        </p:txBody>
      </p:sp>
    </p:spTree>
    <p:extLst>
      <p:ext uri="{BB962C8B-B14F-4D97-AF65-F5344CB8AC3E}">
        <p14:creationId xmlns:p14="http://schemas.microsoft.com/office/powerpoint/2010/main" val="39212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51787" y="2967335"/>
            <a:ext cx="6040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Děkuji za pozornost</a:t>
            </a:r>
          </a:p>
          <a:p>
            <a:pPr algn="ctr"/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54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1052736"/>
            <a:ext cx="68407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Dýchání </a:t>
            </a:r>
          </a:p>
          <a:p>
            <a:endParaRPr lang="cs-CZ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002060"/>
                </a:solidFill>
              </a:rPr>
              <a:t>výměna plynů mezi vnějším prostředím  a plícemi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002060"/>
                </a:solidFill>
              </a:rPr>
              <a:t>příjem kyslíku X výdej oxidu uhličitého</a:t>
            </a:r>
          </a:p>
          <a:p>
            <a:pPr marL="457200" indent="-457200">
              <a:buFont typeface="Wingdings" pitchFamily="2" charset="2"/>
              <a:buChar char="ü"/>
            </a:pPr>
            <a:endParaRPr lang="cs-CZ" sz="2800" dirty="0">
              <a:solidFill>
                <a:srgbClr val="002060"/>
              </a:solidFill>
            </a:endParaRPr>
          </a:p>
          <a:p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82" y="3284984"/>
            <a:ext cx="1910965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68078" y="126060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Horní cesty dýchací</a:t>
            </a:r>
          </a:p>
          <a:p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1823267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0070C0"/>
                </a:solidFill>
              </a:rPr>
              <a:t>dutina nosní – řasinky – zachycují prach</a:t>
            </a:r>
          </a:p>
          <a:p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                            -  přínosní dutiny</a:t>
            </a:r>
          </a:p>
          <a:p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                            -  ohřívání vzduchu</a:t>
            </a:r>
          </a:p>
          <a:p>
            <a:endParaRPr lang="cs-CZ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0070C0"/>
                </a:solidFill>
              </a:rPr>
              <a:t>nosohltan  - spojen Eustachovou trubicí se středním uchem</a:t>
            </a:r>
          </a:p>
          <a:p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                          -   nosohltanová mandle = mízní uzlina</a:t>
            </a:r>
          </a:p>
          <a:p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                              (zakrňuje)</a:t>
            </a:r>
          </a:p>
          <a:p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                          -   mandle patrové – krční (zánět -  </a:t>
            </a:r>
          </a:p>
          <a:p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                               angína)</a:t>
            </a:r>
          </a:p>
          <a:p>
            <a:endParaRPr lang="cs-CZ" sz="2800" dirty="0" smtClean="0">
              <a:solidFill>
                <a:srgbClr val="0070C0"/>
              </a:solidFill>
            </a:endParaRPr>
          </a:p>
          <a:p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7308304" y="2564904"/>
            <a:ext cx="12241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504081" y="2816656"/>
            <a:ext cx="83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hlinkClick r:id="rId3" action="ppaction://hlinksldjump"/>
              </a:rPr>
              <a:t>Obr. 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7724"/>
            <a:ext cx="8496944" cy="582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0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19675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Dolní cesty dýchací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4982" y="1988840"/>
            <a:ext cx="7947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hrtan – štítná chrupavka (ohryzek)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           </a:t>
            </a:r>
            <a:r>
              <a:rPr lang="cs-CZ" sz="2400" b="1" dirty="0" smtClean="0">
                <a:solidFill>
                  <a:srgbClr val="0070C0"/>
                </a:solidFill>
              </a:rPr>
              <a:t>-  hlasivkové vazy – vytváří štěrbinu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                                                 -  chvění vzduchu a hlasivkových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                                                     vazů = vznik hlasu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průdušnice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průdušky – průdušinky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                      -  plicní váčky – plicní sklípky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  <a:hlinkClick r:id="rId3" action="ppaction://hlinksldjump"/>
              </a:rPr>
              <a:t>plíce </a:t>
            </a:r>
            <a:r>
              <a:rPr lang="cs-CZ" sz="2400" dirty="0" smtClean="0">
                <a:solidFill>
                  <a:srgbClr val="0070C0"/>
                </a:solidFill>
              </a:rPr>
              <a:t>  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5158114" y="5562680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hlinkClick r:id="rId4" action="ppaction://hlinksldjump"/>
              </a:rPr>
              <a:t> Obr.2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1"/>
            <a:ext cx="4680520" cy="5184576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2771800" y="1916832"/>
            <a:ext cx="18002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4896036" y="2564904"/>
            <a:ext cx="19082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195736" y="422108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2051720" y="4149080"/>
            <a:ext cx="25202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2051720" y="4149080"/>
            <a:ext cx="31683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4067944" y="4869160"/>
            <a:ext cx="38164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6012160" y="4221088"/>
            <a:ext cx="18722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1907704" y="3068960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1907704" y="3068960"/>
            <a:ext cx="394243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667953" y="190202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hrtan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804248" y="224725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průdušnice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002401" y="2827600"/>
            <a:ext cx="15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plíce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83568" y="399025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průdušky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380312" y="431429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průdušinky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311860" y="677887"/>
            <a:ext cx="263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dolní cesty</a:t>
            </a:r>
            <a:endParaRPr 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9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1772816"/>
            <a:ext cx="74888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hlinkClick r:id="rId3" action="ppaction://hlinksldjump"/>
              </a:rPr>
              <a:t>Plíce</a:t>
            </a:r>
            <a:endParaRPr lang="cs-CZ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párový orgán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uloženy v hrudní dutině – pokrytá blánou = pohrudnice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pravá plíce – 3 laloky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levá plíce – 2 laloky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kryté blánou = poplicnice</a:t>
            </a:r>
          </a:p>
          <a:p>
            <a:pPr marL="457200" indent="-457200">
              <a:buFont typeface="Wingdings" pitchFamily="2" charset="2"/>
              <a:buChar char="ü"/>
            </a:pPr>
            <a:endParaRPr lang="cs-CZ" sz="2400" b="1" dirty="0" smtClean="0">
              <a:solidFill>
                <a:srgbClr val="0070C0"/>
              </a:solidFill>
            </a:endParaRPr>
          </a:p>
          <a:p>
            <a:r>
              <a:rPr lang="cs-CZ" sz="2400" b="1" dirty="0" smtClean="0">
                <a:solidFill>
                  <a:srgbClr val="0070C0"/>
                </a:solidFill>
              </a:rPr>
              <a:t>       pohrudnice - poplicnice</a:t>
            </a:r>
          </a:p>
          <a:p>
            <a:pPr marL="457200" indent="-457200">
              <a:buFont typeface="Wingdings" pitchFamily="2" charset="2"/>
              <a:buChar char="ü"/>
            </a:pPr>
            <a:endParaRPr lang="cs-CZ" sz="2400" b="1" dirty="0">
              <a:solidFill>
                <a:srgbClr val="0070C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987824" y="5229200"/>
            <a:ext cx="720080" cy="500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447764" y="565954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 voda</a:t>
            </a:r>
            <a:endParaRPr lang="cs-CZ" sz="2400" b="1" dirty="0">
              <a:solidFill>
                <a:srgbClr val="0070C0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2051720" y="5229200"/>
            <a:ext cx="792088" cy="500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5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557152"/>
            <a:ext cx="5688632" cy="5063429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>
            <a:off x="5868144" y="2780928"/>
            <a:ext cx="18722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6516216" y="3284984"/>
            <a:ext cx="122413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228184" y="3284984"/>
            <a:ext cx="151216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884368" y="305415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3 laloky</a:t>
            </a:r>
            <a:endParaRPr lang="cs-CZ" sz="2400" b="1" dirty="0">
              <a:solidFill>
                <a:srgbClr val="002060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467544" y="2924944"/>
            <a:ext cx="19442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539552" y="3717032"/>
            <a:ext cx="115212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79512" y="3090155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2 laloky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439652" y="103766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řez</a:t>
            </a:r>
            <a:endParaRPr 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119675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Dýchání</a:t>
            </a:r>
          </a:p>
          <a:p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9632" y="191683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proces dýchacích pohybů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0070C0"/>
                </a:solidFill>
              </a:rPr>
              <a:t>pomocí dýchacích svalů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    – </a:t>
            </a:r>
            <a:r>
              <a:rPr lang="cs-CZ" sz="2400" b="1" dirty="0" smtClean="0">
                <a:solidFill>
                  <a:srgbClr val="002060"/>
                </a:solidFill>
              </a:rPr>
              <a:t>bránice</a:t>
            </a:r>
            <a:r>
              <a:rPr lang="cs-CZ" sz="2400" b="1" dirty="0" smtClean="0">
                <a:solidFill>
                  <a:srgbClr val="0070C0"/>
                </a:solidFill>
              </a:rPr>
              <a:t> – odděluje  hrudní a břišní dutinu 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    -  </a:t>
            </a:r>
            <a:r>
              <a:rPr lang="cs-CZ" sz="2400" b="1" dirty="0" smtClean="0">
                <a:solidFill>
                  <a:srgbClr val="002060"/>
                </a:solidFill>
              </a:rPr>
              <a:t>mezižeberní svaly </a:t>
            </a:r>
            <a:r>
              <a:rPr lang="cs-CZ" sz="2400" b="1" dirty="0" smtClean="0">
                <a:solidFill>
                  <a:srgbClr val="0070C0"/>
                </a:solidFill>
              </a:rPr>
              <a:t>– zvedají </a:t>
            </a:r>
            <a:r>
              <a:rPr lang="cs-CZ" sz="2400" b="1" dirty="0">
                <a:solidFill>
                  <a:srgbClr val="0070C0"/>
                </a:solidFill>
              </a:rPr>
              <a:t>žebra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    </a:t>
            </a:r>
          </a:p>
          <a:p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</TotalTime>
  <Words>222</Words>
  <Application>Microsoft Office PowerPoint</Application>
  <PresentationFormat>Předvádění na obrazovce (4:3)</PresentationFormat>
  <Paragraphs>70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Vlnění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</dc:creator>
  <cp:lastModifiedBy>zak103</cp:lastModifiedBy>
  <cp:revision>17</cp:revision>
  <dcterms:created xsi:type="dcterms:W3CDTF">2011-03-22T17:13:23Z</dcterms:created>
  <dcterms:modified xsi:type="dcterms:W3CDTF">2020-04-28T07:53:46Z</dcterms:modified>
</cp:coreProperties>
</file>