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1"/>
  </p:notesMasterIdLst>
  <p:sldIdLst>
    <p:sldId id="256" r:id="rId3"/>
    <p:sldId id="257" r:id="rId4"/>
    <p:sldId id="259" r:id="rId5"/>
    <p:sldId id="260" r:id="rId6"/>
    <p:sldId id="261" r:id="rId7"/>
    <p:sldId id="274" r:id="rId8"/>
    <p:sldId id="272" r:id="rId9"/>
    <p:sldId id="263" r:id="rId10"/>
    <p:sldId id="282" r:id="rId11"/>
    <p:sldId id="275" r:id="rId12"/>
    <p:sldId id="276" r:id="rId13"/>
    <p:sldId id="283" r:id="rId14"/>
    <p:sldId id="277" r:id="rId15"/>
    <p:sldId id="264" r:id="rId16"/>
    <p:sldId id="266" r:id="rId17"/>
    <p:sldId id="267" r:id="rId18"/>
    <p:sldId id="268" r:id="rId19"/>
    <p:sldId id="284" r:id="rId20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6628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5124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7988" cy="4116388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7988" cy="4116388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7988" cy="4116388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7988" cy="4116388"/>
          </a:xfrm>
          <a:noFill/>
        </p:spPr>
        <p:txBody>
          <a:bodyPr wrap="none" anchor="ctr"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7988" cy="4116388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7988" cy="4116388"/>
          </a:xfrm>
          <a:noFill/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BAB9F-43DA-4154-ADF0-67B076C196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B54FC-48CD-4091-8574-5A8662F5EB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143000"/>
            <a:ext cx="2055813" cy="54260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6625" cy="54260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48442-BBC7-49BE-A644-2E967079BA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E7E92-4101-40C2-9597-FCCE992C35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BEEED-4024-445A-8BB3-CE6BDE10BD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EC12A-A6C7-4895-BFFD-31FA5D82D8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5425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2249488"/>
            <a:ext cx="403701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D4A3B-8755-4635-932F-4625882137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9F2EB-7E58-433E-816B-5653FDF741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7668F-5D23-41E0-8877-0B94372D19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790C1-01C5-43A1-92DF-C208EAEEF3A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6C2C5-481B-4254-99D3-6329FCB8D0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00F5E-0452-4229-8EEB-12BBBBDA81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01949-F4A3-49C8-832E-C239EAEE06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53B34-1C86-4C2B-8229-21CB58F891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143000"/>
            <a:ext cx="2055813" cy="54260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6625" cy="54260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D1E29-E426-4C0F-9156-7C26D6BC7D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11D13-3270-4467-8F6C-88D91B2C6D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5425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2249488"/>
            <a:ext cx="403701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AD5CF-54A9-4A6D-AD7F-0714780361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B2562-7BC4-4CE5-9D51-D54D9D6B4B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8075F-4EC3-4D9C-A2ED-1B85F436B8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B7A51-2E19-48DD-B13C-68522E62C2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972DC-FB73-4E56-9CFF-1BE1C10BA1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66D14-9C10-4105-A3E8-65386FCA78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366713"/>
            <a:ext cx="9144000" cy="84137"/>
          </a:xfrm>
          <a:prstGeom prst="rect">
            <a:avLst/>
          </a:prstGeom>
          <a:solidFill>
            <a:srgbClr val="9F2936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32323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07975"/>
            <a:ext cx="9144000" cy="92075"/>
          </a:xfrm>
          <a:prstGeom prst="rect">
            <a:avLst/>
          </a:prstGeom>
          <a:solidFill>
            <a:srgbClr val="9F293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 flipV="1">
            <a:off x="5410200" y="360363"/>
            <a:ext cx="3733800" cy="90487"/>
          </a:xfrm>
          <a:prstGeom prst="rect">
            <a:avLst/>
          </a:prstGeom>
          <a:solidFill>
            <a:srgbClr val="9F293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 flipV="1">
            <a:off x="5410200" y="438150"/>
            <a:ext cx="3733800" cy="180975"/>
          </a:xfrm>
          <a:prstGeom prst="rect">
            <a:avLst/>
          </a:prstGeom>
          <a:solidFill>
            <a:srgbClr val="9F2936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32" name="AutoShape 7"/>
          <p:cNvSpPr>
            <a:spLocks noChangeArrowheads="1"/>
          </p:cNvSpPr>
          <p:nvPr/>
        </p:nvSpPr>
        <p:spPr bwMode="auto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7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7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59999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36" name="Rectangle 11"/>
          <p:cNvSpPr>
            <a:spLocks noChangeArrowheads="1"/>
          </p:cNvSpPr>
          <p:nvPr/>
        </p:nvSpPr>
        <p:spPr bwMode="auto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37" name="Rectangle 12"/>
          <p:cNvSpPr>
            <a:spLocks noChangeArrowheads="1"/>
          </p:cNvSpPr>
          <p:nvPr/>
        </p:nvSpPr>
        <p:spPr bwMode="auto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38" name="Rectangle 13"/>
          <p:cNvSpPr>
            <a:spLocks noChangeArrowheads="1"/>
          </p:cNvSpPr>
          <p:nvPr/>
        </p:nvSpPr>
        <p:spPr bwMode="auto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29803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3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0"/>
            <a:ext cx="8224838" cy="106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4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49488"/>
            <a:ext cx="8224838" cy="431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6586538" y="612775"/>
            <a:ext cx="9556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5257800" y="612775"/>
            <a:ext cx="132556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8174038" y="1588"/>
            <a:ext cx="757237" cy="361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9F1EB2-93F6-46BE-BC86-201EAF7208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9F2936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07F09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F07F09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B587C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B587C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B587C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B587C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B587C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 flipV="1">
            <a:off x="5410200" y="3810000"/>
            <a:ext cx="3733800" cy="90488"/>
          </a:xfrm>
          <a:prstGeom prst="rect">
            <a:avLst/>
          </a:prstGeom>
          <a:solidFill>
            <a:srgbClr val="9F293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 flipV="1">
            <a:off x="5410200" y="3897313"/>
            <a:ext cx="3733800" cy="192087"/>
          </a:xfrm>
          <a:prstGeom prst="rect">
            <a:avLst/>
          </a:prstGeom>
          <a:solidFill>
            <a:srgbClr val="9F2936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 flipV="1">
            <a:off x="5410200" y="4114800"/>
            <a:ext cx="3733800" cy="9525"/>
          </a:xfrm>
          <a:prstGeom prst="rect">
            <a:avLst/>
          </a:prstGeom>
          <a:solidFill>
            <a:srgbClr val="9F2936">
              <a:alpha val="65097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 flipV="1">
            <a:off x="5410200" y="4164013"/>
            <a:ext cx="1965325" cy="19050"/>
          </a:xfrm>
          <a:prstGeom prst="rect">
            <a:avLst/>
          </a:prstGeom>
          <a:solidFill>
            <a:srgbClr val="9F2936">
              <a:alpha val="59999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 flipV="1">
            <a:off x="5410200" y="4198938"/>
            <a:ext cx="1965325" cy="9525"/>
          </a:xfrm>
          <a:prstGeom prst="rect">
            <a:avLst/>
          </a:prstGeom>
          <a:solidFill>
            <a:srgbClr val="9F2936">
              <a:alpha val="65097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0" y="3649663"/>
            <a:ext cx="9144000" cy="244475"/>
          </a:xfrm>
          <a:prstGeom prst="rect">
            <a:avLst/>
          </a:prstGeom>
          <a:solidFill>
            <a:srgbClr val="9F2936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3675063"/>
            <a:ext cx="9144000" cy="141287"/>
          </a:xfrm>
          <a:prstGeom prst="rect">
            <a:avLst/>
          </a:prstGeom>
          <a:solidFill>
            <a:srgbClr val="9F293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 flipV="1">
            <a:off x="6413500" y="3643313"/>
            <a:ext cx="2730500" cy="247650"/>
          </a:xfrm>
          <a:prstGeom prst="rect">
            <a:avLst/>
          </a:prstGeom>
          <a:solidFill>
            <a:srgbClr val="9F293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0" y="0"/>
            <a:ext cx="9144000" cy="3702050"/>
          </a:xfrm>
          <a:prstGeom prst="rect">
            <a:avLst/>
          </a:prstGeom>
          <a:solidFill>
            <a:srgbClr val="32323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0"/>
            <a:ext cx="8224838" cy="106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2062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49488"/>
            <a:ext cx="8224838" cy="431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6705600" y="4206875"/>
            <a:ext cx="9588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5410200" y="4205288"/>
            <a:ext cx="1295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8320088" y="1588"/>
            <a:ext cx="742950" cy="3603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</a:tabLst>
              <a:defRPr sz="24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5808FE02-2C7F-4DB1-9C60-79080E5990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23232"/>
          </a:solidFill>
          <a:latin typeface="Trebuchet MS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9F2936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07F09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F07F09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B587C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B587C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B587C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B587C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B587C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majl%C3%AD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57200" y="2401888"/>
            <a:ext cx="84582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540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Informace k přijímacímu řízení na střední školy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457200" y="3900488"/>
            <a:ext cx="49530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63500">
              <a:spcBef>
                <a:spcPts val="300"/>
              </a:spcBef>
              <a:buClrTx/>
              <a:buFontTx/>
              <a:buNone/>
              <a:tabLst>
                <a:tab pos="63500" algn="l"/>
                <a:tab pos="511175" algn="l"/>
                <a:tab pos="960438" algn="l"/>
                <a:tab pos="1409700" algn="l"/>
                <a:tab pos="1858963" algn="l"/>
                <a:tab pos="2308225" algn="l"/>
                <a:tab pos="2757488" algn="l"/>
                <a:tab pos="3206750" algn="l"/>
                <a:tab pos="3656013" algn="l"/>
                <a:tab pos="4105275" algn="l"/>
                <a:tab pos="4554538" algn="l"/>
                <a:tab pos="5003800" algn="l"/>
                <a:tab pos="5453063" algn="l"/>
                <a:tab pos="5902325" algn="l"/>
                <a:tab pos="6351588" algn="l"/>
                <a:tab pos="6800850" algn="l"/>
                <a:tab pos="7250113" algn="l"/>
                <a:tab pos="7699375" algn="l"/>
                <a:tab pos="8148638" algn="l"/>
                <a:tab pos="8597900" algn="l"/>
                <a:tab pos="9047163" algn="l"/>
              </a:tabLst>
            </a:pPr>
            <a:endParaRPr lang="cs-CZ" altLang="cs-CZ" sz="4000" b="1" dirty="0">
              <a:solidFill>
                <a:srgbClr val="323232"/>
              </a:solidFill>
              <a:latin typeface="Georgia" pitchFamily="16" charset="0"/>
            </a:endParaRPr>
          </a:p>
          <a:p>
            <a:pPr marL="63500">
              <a:spcBef>
                <a:spcPts val="300"/>
              </a:spcBef>
              <a:buClrTx/>
              <a:buFontTx/>
              <a:buNone/>
              <a:tabLst>
                <a:tab pos="63500" algn="l"/>
                <a:tab pos="511175" algn="l"/>
                <a:tab pos="960438" algn="l"/>
                <a:tab pos="1409700" algn="l"/>
                <a:tab pos="1858963" algn="l"/>
                <a:tab pos="2308225" algn="l"/>
                <a:tab pos="2757488" algn="l"/>
                <a:tab pos="3206750" algn="l"/>
                <a:tab pos="3656013" algn="l"/>
                <a:tab pos="4105275" algn="l"/>
                <a:tab pos="4554538" algn="l"/>
                <a:tab pos="5003800" algn="l"/>
                <a:tab pos="5453063" algn="l"/>
                <a:tab pos="5902325" algn="l"/>
                <a:tab pos="6351588" algn="l"/>
                <a:tab pos="6800850" algn="l"/>
                <a:tab pos="7250113" algn="l"/>
                <a:tab pos="7699375" algn="l"/>
                <a:tab pos="8148638" algn="l"/>
                <a:tab pos="8597900" algn="l"/>
                <a:tab pos="9047163" algn="l"/>
              </a:tabLst>
            </a:pPr>
            <a:endParaRPr lang="cs-CZ" altLang="cs-CZ" sz="4000" b="1" dirty="0">
              <a:solidFill>
                <a:srgbClr val="323232"/>
              </a:solidFill>
              <a:latin typeface="Georgia" pitchFamily="16" charset="0"/>
            </a:endParaRPr>
          </a:p>
          <a:p>
            <a:pPr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 Light" charset="0"/>
              </a:rPr>
              <a:t>přehled základních informací</a:t>
            </a:r>
          </a:p>
          <a:p>
            <a:pPr hangingPunct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 Light" charset="0"/>
              </a:rPr>
              <a:t>pro žáky 9. tříd</a:t>
            </a:r>
          </a:p>
          <a:p>
            <a:pPr marL="63500">
              <a:spcBef>
                <a:spcPts val="300"/>
              </a:spcBef>
              <a:buClrTx/>
              <a:buFontTx/>
              <a:buNone/>
              <a:tabLst>
                <a:tab pos="63500" algn="l"/>
                <a:tab pos="511175" algn="l"/>
                <a:tab pos="960438" algn="l"/>
                <a:tab pos="1409700" algn="l"/>
                <a:tab pos="1858963" algn="l"/>
                <a:tab pos="2308225" algn="l"/>
                <a:tab pos="2757488" algn="l"/>
                <a:tab pos="3206750" algn="l"/>
                <a:tab pos="3656013" algn="l"/>
                <a:tab pos="4105275" algn="l"/>
                <a:tab pos="4554538" algn="l"/>
                <a:tab pos="5003800" algn="l"/>
                <a:tab pos="5453063" algn="l"/>
                <a:tab pos="5902325" algn="l"/>
                <a:tab pos="6351588" algn="l"/>
                <a:tab pos="6800850" algn="l"/>
                <a:tab pos="7250113" algn="l"/>
                <a:tab pos="7699375" algn="l"/>
                <a:tab pos="8148638" algn="l"/>
                <a:tab pos="8597900" algn="l"/>
                <a:tab pos="9047163" algn="l"/>
              </a:tabLst>
            </a:pPr>
            <a:endParaRPr lang="cs-CZ" altLang="cs-CZ" sz="2400" dirty="0">
              <a:solidFill>
                <a:srgbClr val="32323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539750" y="90805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Termíny jednotné přijímací zkoušky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95536" y="1916832"/>
            <a:ext cx="8435975" cy="4770437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50838" indent="-255588"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 indent="-223838"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3838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3838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3838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3838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1. řádný termín –  </a:t>
            </a:r>
            <a:r>
              <a:rPr lang="cs-CZ" alt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pondělí 12. dubna 2021</a:t>
            </a: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(na škole uvedené na přihlášce v prvním pořadí)</a:t>
            </a:r>
            <a:endParaRPr lang="cs-CZ" alt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354013" indent="-252413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2. řádný termín –</a:t>
            </a:r>
            <a:r>
              <a:rPr lang="cs-CZ" alt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úterý 13. dubna 2021</a:t>
            </a:r>
          </a:p>
          <a:p>
            <a:pPr algn="just"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alt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cs-CZ" alt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 škole uvedené na přihlášce ve druhém pořadí)</a:t>
            </a:r>
          </a:p>
          <a:p>
            <a:pPr marL="352425" indent="-254000" algn="just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náhradní termíny: </a:t>
            </a: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12. a 13. května 2021</a:t>
            </a:r>
          </a:p>
          <a:p>
            <a:pPr marL="352425" indent="-254000" algn="just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 případě onemocnění v den přijímacího řízení je nutné zaslat </a:t>
            </a: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3 dnů </a:t>
            </a: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 termínu zkoušky </a:t>
            </a: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omluvu</a:t>
            </a: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řediteli střední školy</a:t>
            </a:r>
          </a:p>
          <a:p>
            <a:pPr marL="354013" indent="-252413" algn="just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4" algn="just"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354013" indent="-252413" algn="just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539750" y="90805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Přijímací řízení do oborů vzdělávání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 talentovou zkouškou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51520" y="2060848"/>
            <a:ext cx="8435975" cy="43243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50838" indent="-255588"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95250" indent="0">
              <a:spcBef>
                <a:spcPts val="300"/>
              </a:spcBef>
              <a:buClr>
                <a:srgbClr val="1B587C"/>
              </a:buClr>
              <a:defRPr/>
            </a:pPr>
            <a:endParaRPr lang="cs-CZ" altLang="cs-CZ" sz="2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talentové zkoušky do oborů středního vzdělání s talentovou zkouškou  </a:t>
            </a:r>
            <a:r>
              <a:rPr lang="cs-CZ" alt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2. - 15. 1. 2021</a:t>
            </a:r>
          </a:p>
          <a:p>
            <a:pPr algn="just">
              <a:spcBef>
                <a:spcPts val="300"/>
              </a:spcBef>
              <a:buClr>
                <a:srgbClr val="1B587C"/>
              </a:buClr>
              <a:defRPr/>
            </a:pPr>
            <a:endParaRPr lang="cs-CZ" alt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talentové zkoušky na konzervatoř  </a:t>
            </a:r>
            <a:r>
              <a:rPr lang="cs-CZ" alt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15. - 31. 1. 2021</a:t>
            </a:r>
          </a:p>
          <a:p>
            <a:pPr algn="just">
              <a:spcBef>
                <a:spcPts val="300"/>
              </a:spcBef>
              <a:buClr>
                <a:srgbClr val="1B587C"/>
              </a:buClr>
              <a:defRPr/>
            </a:pPr>
            <a:endParaRPr lang="cs-CZ" alt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talentová zkouška pro Gymnázium se sportovní přípravou  </a:t>
            </a:r>
          </a:p>
          <a:p>
            <a:pPr algn="just"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</a:t>
            </a:r>
            <a:r>
              <a:rPr lang="cs-CZ" alt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2. 1. - 15. 2. 2021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F6D7F9C4-E966-4E52-A607-A019D5B37FB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3456384" cy="6381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5370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468313" y="836613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Kritéria přijímacího řízení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536" y="1412776"/>
            <a:ext cx="8424862" cy="496887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55600" indent="-250825"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</a:t>
            </a: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jednotná přijímací zkouška</a:t>
            </a: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altLang="cs-CZ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Výsledek jednotné PZ se na celkovém hodnocení uchazeče podílí 60 %  kromě Gymnázií se sportovní přípravou (zde pouze 40 %)</a:t>
            </a: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defRPr/>
            </a:pPr>
            <a:endParaRPr lang="cs-CZ" altLang="cs-CZ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buFont typeface="Times New Roman" pitchFamily="16" charset="0"/>
              <a:buChar char="•"/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hodnocení na vysvědčení z předchozího vzdělávání</a:t>
            </a: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altLang="cs-CZ" sz="2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cs-CZ" altLang="cs-CZ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cs-CZ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souladu s § 1 odst. 7 vyhlášky č. 353/2016 Sb. školy nemohou v přijímacím řízení </a:t>
            </a: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hodnotit hodnocení na vysvědčení za druhé pololetí školního roku 2019/2020. </a:t>
            </a:r>
            <a:endParaRPr lang="cs-CZ" altLang="cs-CZ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cs-CZ" altLang="cs-CZ" sz="2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školní přijímací zkouška, je-li stanovena </a:t>
            </a: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altLang="cs-CZ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 (v kompetenci ředitele SŠ)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cs-CZ" altLang="cs-CZ" sz="2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případně další skutečnosti, které osvědčují vhodné schopnosti, vědomosti a zájmy uchazeče </a:t>
            </a:r>
            <a:r>
              <a:rPr lang="cs-CZ" altLang="cs-CZ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(soutěže, olympiády, …)</a:t>
            </a: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endParaRPr lang="cs-CZ" altLang="cs-CZ" sz="2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52425">
              <a:lnSpc>
                <a:spcPct val="9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endParaRPr lang="cs-CZ" altLang="cs-CZ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cs-CZ" altLang="cs-CZ" sz="2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cs-CZ" altLang="cs-CZ" sz="2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cs-CZ" altLang="cs-CZ" sz="2600" u="sng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cs-CZ" altLang="cs-CZ" sz="26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cs-CZ" altLang="cs-CZ" sz="26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  <a:defRPr/>
            </a:pPr>
            <a:br>
              <a:rPr lang="cs-CZ" altLang="cs-CZ" sz="2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endParaRPr lang="cs-CZ" altLang="cs-CZ" sz="2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Kritéria přijímacího řízení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65125" indent="-250825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Ředitelé SŠ zveřejní kritéria přijímacího řízení na</a:t>
            </a:r>
          </a:p>
          <a:p>
            <a:pPr marL="365125" indent="-250825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webových stránkách středních škol.</a:t>
            </a:r>
          </a:p>
          <a:p>
            <a:pPr marL="365125" indent="-250825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5125" indent="-250825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u="sng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 pro SŠ s talentovou zkouškou</a:t>
            </a:r>
          </a:p>
          <a:p>
            <a:pPr marL="365125" indent="-250825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do 31. 10. 2020</a:t>
            </a:r>
            <a:endParaRPr lang="cs-CZ" altLang="cs-CZ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365125" indent="-250825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endParaRPr lang="cs-CZ" alt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365125" indent="-250825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u="sng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 pro SŠ bez talentové zkoušky</a:t>
            </a:r>
          </a:p>
          <a:p>
            <a:pPr marL="365125" indent="-250825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do 31. 1. 2021</a:t>
            </a:r>
            <a:endParaRPr lang="cs-CZ" altLang="cs-CZ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365125" indent="-250825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endParaRPr lang="cs-CZ" alt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365125" indent="-250825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468313" y="836613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Co když žák onemocní v době přijímacích zkoušek?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2348880"/>
            <a:ext cx="8893175" cy="432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65125" indent="-250825" algn="just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„Ředitel školy vyhlásí náhradní termín uchazeči, který se pro vážné důvody k přijímací nebo talentové zkoušce v určeném termínu nedostaví a svoji neúčast </a:t>
            </a:r>
            <a:r>
              <a:rPr lang="cs-CZ" altLang="cs-CZ" sz="24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řádně písemně omluví řediteli školy </a:t>
            </a:r>
            <a:r>
              <a:rPr lang="cs-CZ" altLang="cs-CZ" sz="24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nejpozději </a:t>
            </a:r>
            <a:r>
              <a:rPr lang="cs-CZ" altLang="cs-CZ" sz="24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3 dnů</a:t>
            </a:r>
            <a:r>
              <a:rPr lang="cs-CZ" altLang="cs-CZ" sz="24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po termínu stanoveném pro přijímací nebo talentovou zkoušku.“ </a:t>
            </a:r>
          </a:p>
          <a:p>
            <a:pPr marL="365125" indent="-250825" algn="just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endParaRPr lang="cs-CZ" altLang="cs-CZ" sz="24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5125" indent="-250825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5125" indent="-250825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Zkouška v náhradním termínu se koná n</a:t>
            </a: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ejpozději do 1 měsíce </a:t>
            </a: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 termínu konání řádné přijímací nebo talentové zkoušky.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468313" y="90805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V případě přijetí na SŠ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0" y="2205038"/>
            <a:ext cx="8697913" cy="3455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65125" indent="-250825" algn="just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Pokud byl uchazeč přijat ke vzdělávání na SŠ, musí svůj úmysl stát se žákem příslušného oboru vzdělání a formy vzdělávání na dané škole potvrdit </a:t>
            </a:r>
            <a:r>
              <a:rPr lang="cs-CZ" altLang="cs-CZ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zápisovým lístkem </a:t>
            </a:r>
            <a:r>
              <a:rPr lang="cs-CZ" altLang="cs-CZ" sz="2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10 pracovních dnů ode dne veřejného vyvěšení výsledků přijímacího testu.</a:t>
            </a:r>
          </a:p>
          <a:p>
            <a:pPr marL="365125" indent="-250825" algn="just">
              <a:spcBef>
                <a:spcPts val="300"/>
              </a:spcBef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	Zápisový lístek obdrží v průběhu měsíce března od </a:t>
            </a:r>
            <a:r>
              <a:rPr lang="cs-CZ" altLang="cs-CZ" sz="28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vých</a:t>
            </a:r>
            <a:r>
              <a:rPr lang="cs-CZ" altLang="cs-CZ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poradce na ZŠ.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V případě nepřijetí na SŠ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65125" indent="-250825" eaLnBrk="0" hangingPunct="0"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cs-CZ" altLang="cs-CZ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Odvolání proti rozhodnutí ředitele školy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lze podat </a:t>
            </a: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lhůtě 3 pracovních</a:t>
            </a:r>
          </a:p>
          <a:p>
            <a:pPr eaLnBrk="1" hangingPunct="1"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dnů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od doručení rozhodnutí.</a:t>
            </a:r>
          </a:p>
          <a:p>
            <a:pPr eaLnBrk="1" hangingPunct="1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spcBef>
                <a:spcPts val="300"/>
              </a:spcBef>
              <a:buClrTx/>
              <a:buFontTx/>
              <a:buChar char="-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cs-CZ" alt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očet dalších kol přijímacího řízení není omezen</a:t>
            </a:r>
          </a:p>
          <a:p>
            <a:pPr eaLnBrk="1" hangingPunct="1">
              <a:spcBef>
                <a:spcPts val="300"/>
              </a:spcBef>
              <a:buClrTx/>
              <a:buFontTx/>
              <a:buChar char="-"/>
              <a:defRPr/>
            </a:pPr>
            <a:endParaRPr lang="cs-CZ" alt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buClrTx/>
              <a:buFontTx/>
              <a:buChar char="-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ředitel SŠ zveřejní počty volných míst, kritéria a termíny ve škole a způsobem umožňujícím dálkový přístup</a:t>
            </a:r>
          </a:p>
          <a:p>
            <a:pPr eaLnBrk="1" hangingPunct="1">
              <a:spcBef>
                <a:spcPts val="300"/>
              </a:spcBef>
              <a:buClrTx/>
              <a:buFontTx/>
              <a:buChar char="-"/>
              <a:defRPr/>
            </a:pPr>
            <a:endParaRPr lang="cs-CZ" alt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buClrTx/>
              <a:buFontTx/>
              <a:buChar char="-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tyto informace jsou souhrnně zveřejňovány na </a:t>
            </a:r>
            <a:r>
              <a:rPr lang="cs-CZ" altLang="cs-CZ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www.krajmoravskoslezsky.cz</a:t>
            </a:r>
          </a:p>
          <a:p>
            <a:pPr eaLnBrk="1" hangingPunct="1">
              <a:spcBef>
                <a:spcPts val="300"/>
              </a:spcBef>
              <a:buClrTx/>
              <a:buFontTx/>
              <a:buChar char="-"/>
              <a:defRPr/>
            </a:pPr>
            <a:endParaRPr lang="cs-CZ" alt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buClrTx/>
              <a:buFontTx/>
              <a:buChar char="-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anose="020F0502020204030204" pitchFamily="34" charset="0"/>
              </a:rPr>
              <a:t>neomezené množství přihlášek – vyplní se jen jedna škola (jedna kolonka)</a:t>
            </a:r>
          </a:p>
          <a:p>
            <a:pPr eaLnBrk="1" hangingPunct="1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74879CE6-34B1-43FF-AB5D-2A4959B3E8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47664" y="1916832"/>
            <a:ext cx="6192688" cy="4797152"/>
          </a:xfrm>
          <a:prstGeom prst="rect">
            <a:avLst/>
          </a:prstGeom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ECF58372-D3B1-4DD6-8060-346E9FB0B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620688"/>
            <a:ext cx="8224838" cy="1062038"/>
          </a:xfrm>
        </p:spPr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Držím palce, ať vám vše vyjde, jak si přejete </a:t>
            </a:r>
          </a:p>
        </p:txBody>
      </p:sp>
    </p:spTree>
    <p:extLst>
      <p:ext uri="{BB962C8B-B14F-4D97-AF65-F5344CB8AC3E}">
        <p14:creationId xmlns:p14="http://schemas.microsoft.com/office/powerpoint/2010/main" val="160086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67544" y="836712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Jakou střední školu vybrat?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67544" y="2060848"/>
            <a:ext cx="8229600" cy="43243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60363" indent="-255588"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papír A4 – 2 části (plusy a mínusy)</a:t>
            </a:r>
          </a:p>
          <a:p>
            <a:pPr>
              <a:spcBef>
                <a:spcPts val="300"/>
              </a:spcBef>
              <a:buClr>
                <a:srgbClr val="1B587C"/>
              </a:buClr>
              <a:buFont typeface="Wingdings" charset="2"/>
              <a:buChar char="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zájmy, koníčky (+ / -)</a:t>
            </a:r>
          </a:p>
          <a:p>
            <a:pPr>
              <a:spcBef>
                <a:spcPts val="300"/>
              </a:spcBef>
              <a:buClr>
                <a:srgbClr val="1B587C"/>
              </a:buClr>
              <a:buFont typeface="Wingdings" charset="2"/>
              <a:buChar char="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jaké předměty ve škole (+ / -)</a:t>
            </a:r>
          </a:p>
          <a:p>
            <a:pPr>
              <a:spcBef>
                <a:spcPts val="300"/>
              </a:spcBef>
              <a:buClr>
                <a:srgbClr val="1B587C"/>
              </a:buClr>
              <a:buFont typeface="Wingdings" charset="2"/>
              <a:buChar char="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studijní typ (+ jsem / - nejsem)</a:t>
            </a:r>
          </a:p>
          <a:p>
            <a:pPr>
              <a:spcBef>
                <a:spcPts val="300"/>
              </a:spcBef>
              <a:buClr>
                <a:srgbClr val="1B587C"/>
              </a:buClr>
              <a:buFont typeface="Wingdings" charset="2"/>
              <a:buChar char="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maturitní zkouška (+ chci MZ / - nechci MZ)</a:t>
            </a:r>
          </a:p>
          <a:p>
            <a:pPr>
              <a:spcBef>
                <a:spcPts val="300"/>
              </a:spcBef>
              <a:buClr>
                <a:srgbClr val="1B587C"/>
              </a:buClr>
              <a:buFont typeface="Wingdings" charset="2"/>
              <a:buChar char="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VŠ (+ směřuji na VŠ / - nesměřuji na VŠ)</a:t>
            </a:r>
          </a:p>
          <a:p>
            <a:pPr>
              <a:spcBef>
                <a:spcPts val="300"/>
              </a:spcBef>
              <a:buClr>
                <a:srgbClr val="1B587C"/>
              </a:buClr>
              <a:buFont typeface="Wingdings" charset="2"/>
              <a:buChar char="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délka každodenního dojíždění</a:t>
            </a:r>
          </a:p>
          <a:p>
            <a:pPr marL="363538" indent="-252413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300"/>
              </a:spcBef>
              <a:buClr>
                <a:srgbClr val="1B587C"/>
              </a:buClr>
              <a:buFont typeface="Wingdings" charset="2"/>
              <a:buChar char="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porovnáme s požadavky a typem vybrané SŠ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39552" y="54868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Užitečné internetové odkazy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95536" y="1628800"/>
            <a:ext cx="8229600" cy="432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60363" indent="-255588">
              <a:lnSpc>
                <a:spcPct val="15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www.</a:t>
            </a:r>
            <a:r>
              <a:rPr lang="cs-CZ" altLang="cs-CZ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msmt</a:t>
            </a: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cs-CZ" altLang="cs-CZ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cz</a:t>
            </a: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363" indent="-255588">
              <a:lnSpc>
                <a:spcPct val="15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www.</a:t>
            </a:r>
            <a:r>
              <a:rPr lang="cs-CZ" altLang="cs-CZ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cermat.cz</a:t>
            </a: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363" indent="-255588">
              <a:lnSpc>
                <a:spcPct val="15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www.</a:t>
            </a:r>
            <a:r>
              <a:rPr lang="cs-CZ" altLang="cs-CZ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atlasskolstvi.cz</a:t>
            </a: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360363" indent="-255588">
              <a:lnSpc>
                <a:spcPct val="15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www.</a:t>
            </a:r>
            <a:r>
              <a:rPr lang="cs-CZ" altLang="cs-CZ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vyberskoly.cz</a:t>
            </a: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363" indent="-255588">
              <a:lnSpc>
                <a:spcPct val="15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www.</a:t>
            </a:r>
            <a:r>
              <a:rPr lang="cs-CZ" altLang="cs-CZ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infoabsolvent.cz</a:t>
            </a: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363" indent="-255588">
              <a:lnSpc>
                <a:spcPct val="15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www.</a:t>
            </a:r>
            <a:r>
              <a:rPr lang="cs-CZ" altLang="cs-CZ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stredniskoly.cz</a:t>
            </a: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363" indent="-255588">
              <a:lnSpc>
                <a:spcPct val="15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www.</a:t>
            </a:r>
            <a:r>
              <a:rPr lang="cs-CZ" altLang="cs-CZ" sz="24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jmskoly.cz</a:t>
            </a: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363" indent="-255588">
              <a:lnSpc>
                <a:spcPct val="150000"/>
              </a:lnSpc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stránky jednotlivých středních škol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539750" y="90805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Cenné zdroje informací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79512" y="1988840"/>
            <a:ext cx="8435975" cy="468052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60363" indent="-255588"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Veletrh středních škol 2020</a:t>
            </a:r>
          </a:p>
          <a:p>
            <a:pPr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Dny otevřených dveří na SŠ</a:t>
            </a:r>
          </a:p>
          <a:p>
            <a:pPr marL="361950" indent="-254000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Informační a poradenské středisko ÚP Havířov – Junácká ulice</a:t>
            </a:r>
          </a:p>
          <a:p>
            <a:pPr marL="104775" indent="0" algn="just"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	(</a:t>
            </a: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 září jsme s žáky 9. ročníku navštívili)</a:t>
            </a:r>
          </a:p>
          <a:p>
            <a:pPr algn="just"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endParaRPr lang="cs-CZ" altLang="cs-CZ" sz="24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539750" y="836613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Přihlášky na SŠ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39750" y="1844675"/>
            <a:ext cx="8229600" cy="4325938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65125" indent="-250825"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Kde tiskopisy přihlášek  získáte?</a:t>
            </a: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cs-CZ" altLang="cs-CZ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900">
              <a:lnSpc>
                <a:spcPct val="8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první dvě již předvyplněné od </a:t>
            </a:r>
            <a:r>
              <a:rPr lang="cs-CZ" altLang="cs-CZ" sz="20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vých</a:t>
            </a:r>
            <a:r>
              <a:rPr lang="cs-CZ" altLang="cs-CZ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poradce v prvním týdnu v únoru</a:t>
            </a:r>
          </a:p>
          <a:p>
            <a:pPr marL="114300" indent="0">
              <a:lnSpc>
                <a:spcPct val="80000"/>
              </a:lnSpc>
              <a:spcBef>
                <a:spcPts val="300"/>
              </a:spcBef>
              <a:buClrTx/>
              <a:defRPr/>
            </a:pPr>
            <a:r>
              <a:rPr lang="cs-CZ" altLang="cs-CZ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</a:p>
          <a:p>
            <a:pPr marL="109537" indent="0">
              <a:lnSpc>
                <a:spcPct val="80000"/>
              </a:lnSpc>
              <a:spcBef>
                <a:spcPts val="300"/>
              </a:spcBef>
              <a:buClr>
                <a:srgbClr val="1B587C"/>
              </a:buClr>
              <a:defRPr/>
            </a:pPr>
            <a:endParaRPr lang="cs-CZ" altLang="cs-CZ" sz="20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Kolik přihlášek můžete podat?</a:t>
            </a: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2x na SŠ s talentovou zkouškou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(modrý formulář přihlášky)</a:t>
            </a: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2x na SŠ bez talentové zkoušky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(růžový formulář přihlášky)</a:t>
            </a: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539750" y="90805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Možnosti vyplnění přihlášky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67544" y="1916832"/>
            <a:ext cx="8435975" cy="475297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50838" indent="-255588"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354013" indent="-252413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endParaRPr lang="cs-CZ" altLang="cs-CZ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pokud žák podává dvě přihlášky, obě přihlášky musí být stejné, tzn. </a:t>
            </a:r>
            <a:r>
              <a:rPr lang="cs-CZ" sz="20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stejné pořadí škol a oborů na obou přihláškách</a:t>
            </a:r>
            <a:r>
              <a:rPr lang="cs-CZ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jinak jsou přihlášky neplatné!</a:t>
            </a:r>
          </a:p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endParaRPr lang="cs-CZ" altLang="cs-CZ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	</a:t>
            </a:r>
            <a:endParaRPr lang="cs-CZ" altLang="cs-CZ" sz="20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endParaRPr lang="cs-CZ" altLang="cs-CZ" sz="2000" b="1" u="sng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95250" indent="0">
              <a:spcBef>
                <a:spcPts val="300"/>
              </a:spcBef>
              <a:buClr>
                <a:srgbClr val="1B587C"/>
              </a:buClr>
              <a:defRPr/>
            </a:pPr>
            <a:endParaRPr lang="cs-CZ" altLang="cs-CZ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571500" y="57150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Jak vyplnit přihlášku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536" y="1556792"/>
            <a:ext cx="8435975" cy="496887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50838" indent="-255588"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0838" algn="l"/>
                <a:tab pos="798513" algn="l"/>
                <a:tab pos="1247775" algn="l"/>
                <a:tab pos="1697038" algn="l"/>
                <a:tab pos="2146300" algn="l"/>
                <a:tab pos="2595563" algn="l"/>
                <a:tab pos="3044825" algn="l"/>
                <a:tab pos="3494088" algn="l"/>
                <a:tab pos="3943350" algn="l"/>
                <a:tab pos="4392613" algn="l"/>
                <a:tab pos="4841875" algn="l"/>
                <a:tab pos="5291138" algn="l"/>
                <a:tab pos="5740400" algn="l"/>
                <a:tab pos="6189663" algn="l"/>
                <a:tab pos="6638925" algn="l"/>
                <a:tab pos="7088188" algn="l"/>
                <a:tab pos="7537450" algn="l"/>
                <a:tab pos="7986713" algn="l"/>
                <a:tab pos="8435975" algn="l"/>
                <a:tab pos="8885238" algn="l"/>
                <a:tab pos="93345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návod k vyplnění přihlášky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 stránkách MŠMT nebo Cermatu.             přiložen je na TEAMS, žák ho dostane i papírové formě současně s přihláškou</a:t>
            </a:r>
          </a:p>
          <a:p>
            <a:pPr marL="352425" indent="-254000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Uchazeč dostane přihlášku předvyplněnou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první týden v únoru</a:t>
            </a:r>
          </a:p>
          <a:p>
            <a:pPr marL="95250" indent="0"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 (bude tam mít QR kód, základní údaje o narození, bydlišti a na druhé straně</a:t>
            </a:r>
          </a:p>
          <a:p>
            <a:pPr marL="95250" indent="0">
              <a:spcBef>
                <a:spcPts val="300"/>
              </a:spcBef>
              <a:buClr>
                <a:srgbClr val="1B587C"/>
              </a:buClr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  pak klasifikaci z posledních dvou ročníků a razítko s podpisem p. ředitelky.</a:t>
            </a:r>
          </a:p>
          <a:p>
            <a:pPr marL="95250" indent="0">
              <a:spcBef>
                <a:spcPts val="300"/>
              </a:spcBef>
              <a:buClr>
                <a:srgbClr val="1B587C"/>
              </a:buClr>
              <a:defRPr/>
            </a:pPr>
            <a:endParaRPr lang="cs-CZ" altLang="cs-CZ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38150" indent="-342900">
              <a:spcBef>
                <a:spcPts val="300"/>
              </a:spcBef>
              <a:buClr>
                <a:srgbClr val="1B587C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Žák pak vyplní zbývající údaje na 1. straně přihlášky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2. stránku přihlášky nevyplňuje, pouze, bude-li chtít doplnit údaje o </a:t>
            </a:r>
            <a:r>
              <a:rPr lang="cs-CZ" altLang="cs-CZ" sz="20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spec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schopnostech, talentu nebo úspěších ve významných soutěžích. </a:t>
            </a:r>
          </a:p>
          <a:p>
            <a:pPr marL="95250" indent="0">
              <a:spcBef>
                <a:spcPts val="300"/>
              </a:spcBef>
              <a:buClr>
                <a:srgbClr val="1B587C"/>
              </a:buClr>
              <a:defRPr/>
            </a:pPr>
            <a:endParaRPr lang="cs-CZ" altLang="cs-CZ" sz="2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vyplněnou přihlášku uchazeč doručí na SŠ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 to buď </a:t>
            </a: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osobně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– nejlépe oproti podpisu, nebo </a:t>
            </a:r>
            <a:r>
              <a:rPr lang="cs-CZ" altLang="cs-CZ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zašle doporučeně na adresu střední školy </a:t>
            </a:r>
            <a:r>
              <a:rPr lang="cs-CZ" altLang="cs-CZ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do 1.3. 2021</a:t>
            </a:r>
            <a:endParaRPr lang="cs-CZ" altLang="cs-CZ" sz="20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539750" y="90805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Termíny podání přihlášky na SŠ </a:t>
            </a:r>
            <a:br>
              <a:rPr lang="cs-CZ" altLang="cs-CZ" sz="32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</a:br>
            <a:r>
              <a:rPr lang="cs-CZ" altLang="cs-CZ" sz="3200" b="1" u="sng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s talentovou zkouškou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9552" y="2204864"/>
            <a:ext cx="8229600" cy="158432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60363" indent="-255588"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104775" indent="0">
              <a:spcBef>
                <a:spcPts val="300"/>
              </a:spcBef>
              <a:buClr>
                <a:srgbClr val="1B587C"/>
              </a:buClr>
              <a:defRPr/>
            </a:pPr>
            <a:endParaRPr lang="cs-CZ" alt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řediteli či zástupci ředitele SŠ do </a:t>
            </a:r>
            <a:r>
              <a:rPr lang="cs-CZ" alt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30. 11. 2020</a:t>
            </a:r>
          </a:p>
          <a:p>
            <a:pPr marL="363538" indent="-252413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468313" y="3716338"/>
            <a:ext cx="8496300" cy="1441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Termíny podání přihlášky na SŠ </a:t>
            </a:r>
          </a:p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u="sng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bez talentové zkoušky </a:t>
            </a:r>
            <a:br>
              <a:rPr lang="cs-CZ" altLang="cs-CZ" sz="3300" b="1" dirty="0">
                <a:solidFill>
                  <a:srgbClr val="323232"/>
                </a:solidFill>
                <a:latin typeface="Trebuchet MS" pitchFamily="32" charset="0"/>
              </a:rPr>
            </a:br>
            <a:endParaRPr lang="cs-CZ" altLang="cs-CZ" sz="3300" b="1" dirty="0">
              <a:solidFill>
                <a:srgbClr val="323232"/>
              </a:solidFill>
              <a:latin typeface="Trebuchet MS" pitchFamily="32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9552" y="4869160"/>
            <a:ext cx="8229600" cy="158432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60363" indent="-255588"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marL="104775" indent="0">
              <a:spcBef>
                <a:spcPts val="300"/>
              </a:spcBef>
              <a:buClr>
                <a:srgbClr val="1B587C"/>
              </a:buClr>
              <a:defRPr/>
            </a:pPr>
            <a:endParaRPr lang="cs-CZ" alt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300"/>
              </a:spcBef>
              <a:buClr>
                <a:srgbClr val="1B587C"/>
              </a:buClr>
              <a:buFont typeface="Georgia" pitchFamily="16" charset="0"/>
              <a:buChar char="•"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řediteli či zástupci ředitele SŠ do </a:t>
            </a:r>
            <a:r>
              <a:rPr lang="cs-CZ" alt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1. 3. 2021</a:t>
            </a:r>
          </a:p>
          <a:p>
            <a:pPr marL="363538" indent="-252413">
              <a:spcBef>
                <a:spcPts val="300"/>
              </a:spcBef>
              <a:buClrTx/>
              <a:buFontTx/>
              <a:buNone/>
              <a:defRPr/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     </a:t>
            </a:r>
          </a:p>
          <a:p>
            <a:pPr marL="363538" indent="-252413">
              <a:spcBef>
                <a:spcPts val="300"/>
              </a:spcBef>
              <a:buClrTx/>
              <a:buFontTx/>
              <a:buNone/>
              <a:defRPr/>
            </a:pP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576263" y="863600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 b="1" dirty="0">
                <a:solidFill>
                  <a:srgbClr val="323232"/>
                </a:solidFill>
                <a:latin typeface="Calibri" pitchFamily="34" charset="0"/>
                <a:cs typeface="Calibri" pitchFamily="34" charset="0"/>
              </a:rPr>
              <a:t>Uchazeči se speciálními vzdělávacími potřebami (SVP)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250825" y="2204864"/>
            <a:ext cx="8893175" cy="432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65125" indent="-241300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Uchazeči se speciálními vzdělávacími potřebami, kteří </a:t>
            </a:r>
          </a:p>
          <a:p>
            <a:pPr marL="365125" indent="-241300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požadují úpravu podmínek přijímacího řízení, musí spolu </a:t>
            </a:r>
          </a:p>
          <a:p>
            <a:pPr marL="365125" indent="-241300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 přihláškou odevzdat také </a:t>
            </a:r>
            <a:r>
              <a:rPr lang="cs-CZ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Doporučení školského poradenského</a:t>
            </a:r>
          </a:p>
          <a:p>
            <a:pPr marL="365125" indent="-241300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zařízení.</a:t>
            </a:r>
            <a:r>
              <a:rPr lang="cs-CZ" altLang="cs-CZ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</a:p>
          <a:p>
            <a:pPr marL="365125" indent="-241300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ŠPZ vydává vždy dva totožné výtisky Doporučení. </a:t>
            </a:r>
          </a:p>
          <a:p>
            <a:pPr marL="365125" indent="-241300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endParaRPr lang="cs-CZ" altLang="cs-CZ" sz="24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365125" indent="-241300" algn="just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Podle Doporučení školského poradenského zařízení,</a:t>
            </a:r>
          </a:p>
          <a:p>
            <a:pPr marL="365125" indent="-241300" algn="just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které uchazeč doloží k přihlášce, rozhodne ředitel SŠ </a:t>
            </a:r>
          </a:p>
          <a:p>
            <a:pPr marL="365125" indent="-241300" algn="just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 uzpůsobení podmínek pro konání jednotné přijímací </a:t>
            </a:r>
          </a:p>
          <a:p>
            <a:pPr marL="365125" indent="-241300" algn="just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zkoušky (nejčastěji se jedná o navýšení časového </a:t>
            </a:r>
          </a:p>
          <a:p>
            <a:pPr marL="365125" indent="-241300" algn="just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limitu nebo je umožněno používání kompenzačních pomůcek).</a:t>
            </a:r>
          </a:p>
          <a:p>
            <a:pPr marL="365125" indent="-241300" algn="just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5125" indent="-241300" algn="just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endParaRPr lang="cs-CZ" altLang="cs-CZ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5125" indent="-241300" algn="just">
              <a:lnSpc>
                <a:spcPct val="90000"/>
              </a:lnSpc>
              <a:buClrTx/>
              <a:buFontTx/>
              <a:buNone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</a:pPr>
            <a:r>
              <a:rPr lang="cs-CZ" altLang="cs-CZ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Trebuchet MS"/>
        <a:ea typeface="Microsoft YaHei"/>
        <a:cs typeface=""/>
      </a:majorFont>
      <a:minorFont>
        <a:latin typeface="Georgi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Trebuchet MS"/>
        <a:ea typeface="Microsoft YaHei"/>
        <a:cs typeface=""/>
      </a:majorFont>
      <a:minorFont>
        <a:latin typeface="Georgi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984</Words>
  <Application>Microsoft Office PowerPoint</Application>
  <PresentationFormat>Předvádění na obrazovce (4:3)</PresentationFormat>
  <Paragraphs>156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Georgia</vt:lpstr>
      <vt:lpstr>Times New Roman</vt:lpstr>
      <vt:lpstr>Trebuchet MS</vt:lpstr>
      <vt:lpstr>Wingdings</vt:lpstr>
      <vt:lpstr>Motiv systému Office</vt:lpstr>
      <vt:lpstr>1_Motiv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Držím palce, ať vám vše vyjde, jak si přejete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k přijímacímu řízení na střední školy</dc:title>
  <dc:creator>Martina Skalka</dc:creator>
  <cp:lastModifiedBy>Romana Kovářová</cp:lastModifiedBy>
  <cp:revision>281</cp:revision>
  <cp:lastPrinted>1601-01-01T00:00:00Z</cp:lastPrinted>
  <dcterms:created xsi:type="dcterms:W3CDTF">2015-10-04T14:47:57Z</dcterms:created>
  <dcterms:modified xsi:type="dcterms:W3CDTF">2021-01-20T13:13:47Z</dcterms:modified>
</cp:coreProperties>
</file>