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F381-2E09-461E-97CD-3B83EF9DC27D}" type="datetimeFigureOut">
              <a:rPr lang="cs-CZ" smtClean="0"/>
              <a:t>11.10.2020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2919-55B1-45B4-A508-1E875D0FB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44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F381-2E09-461E-97CD-3B83EF9DC27D}" type="datetimeFigureOut">
              <a:rPr lang="cs-CZ" smtClean="0"/>
              <a:t>11.10.2020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2919-55B1-45B4-A508-1E875D0FB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01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F381-2E09-461E-97CD-3B83EF9DC27D}" type="datetimeFigureOut">
              <a:rPr lang="cs-CZ" smtClean="0"/>
              <a:t>11.10.2020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2919-55B1-45B4-A508-1E875D0FB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94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F381-2E09-461E-97CD-3B83EF9DC27D}" type="datetimeFigureOut">
              <a:rPr lang="cs-CZ" smtClean="0"/>
              <a:t>11.10.2020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2919-55B1-45B4-A508-1E875D0FB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51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F381-2E09-461E-97CD-3B83EF9DC27D}" type="datetimeFigureOut">
              <a:rPr lang="cs-CZ" smtClean="0"/>
              <a:t>11.10.2020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2919-55B1-45B4-A508-1E875D0FB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89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F381-2E09-461E-97CD-3B83EF9DC27D}" type="datetimeFigureOut">
              <a:rPr lang="cs-CZ" smtClean="0"/>
              <a:t>11.10.2020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2919-55B1-45B4-A508-1E875D0FB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57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F381-2E09-461E-97CD-3B83EF9DC27D}" type="datetimeFigureOut">
              <a:rPr lang="cs-CZ" smtClean="0"/>
              <a:t>11.10.2020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2919-55B1-45B4-A508-1E875D0FB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65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F381-2E09-461E-97CD-3B83EF9DC27D}" type="datetimeFigureOut">
              <a:rPr lang="cs-CZ" smtClean="0"/>
              <a:t>11.10.2020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2919-55B1-45B4-A508-1E875D0FB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8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F381-2E09-461E-97CD-3B83EF9DC27D}" type="datetimeFigureOut">
              <a:rPr lang="cs-CZ" smtClean="0"/>
              <a:t>11.10.2020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2919-55B1-45B4-A508-1E875D0FB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21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F381-2E09-461E-97CD-3B83EF9DC27D}" type="datetimeFigureOut">
              <a:rPr lang="cs-CZ" smtClean="0"/>
              <a:t>11.10.2020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2919-55B1-45B4-A508-1E875D0FB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75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F381-2E09-461E-97CD-3B83EF9DC27D}" type="datetimeFigureOut">
              <a:rPr lang="cs-CZ" smtClean="0"/>
              <a:t>11.10.2020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2919-55B1-45B4-A508-1E875D0FB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60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9F381-2E09-461E-97CD-3B83EF9DC27D}" type="datetimeFigureOut">
              <a:rPr lang="cs-CZ" smtClean="0"/>
              <a:t>11.10.2020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2919-55B1-45B4-A508-1E875D0FB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9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Náboženství - ISLÁM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7.B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77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MUSLIMSKÝ KALENDÁŘ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Muslimský kalendář začíná dnem, kdy Mohamed odešel z </a:t>
            </a:r>
            <a:r>
              <a:rPr lang="cs-CZ" dirty="0" smtClean="0">
                <a:solidFill>
                  <a:srgbClr val="FF0000"/>
                </a:solidFill>
              </a:rPr>
              <a:t>Mekky do Medíny</a:t>
            </a:r>
            <a:r>
              <a:rPr lang="cs-CZ" dirty="0" smtClean="0"/>
              <a:t>. </a:t>
            </a:r>
          </a:p>
          <a:p>
            <a:r>
              <a:rPr lang="cs-CZ" dirty="0" smtClean="0"/>
              <a:t>To bylo podle našeho kalendáře v roce 622, 16. července.</a:t>
            </a:r>
          </a:p>
          <a:p>
            <a:r>
              <a:rPr lang="cs-CZ" dirty="0" smtClean="0"/>
              <a:t>V </a:t>
            </a:r>
            <a:r>
              <a:rPr lang="cs-CZ" smtClean="0"/>
              <a:t>roce 2020 </a:t>
            </a:r>
            <a:r>
              <a:rPr lang="cs-CZ" dirty="0" smtClean="0"/>
              <a:t>mají muslimové </a:t>
            </a:r>
            <a:r>
              <a:rPr lang="cs-CZ" smtClean="0"/>
              <a:t>rok 1442.</a:t>
            </a:r>
            <a:endParaRPr lang="cs-CZ" dirty="0" smtClean="0"/>
          </a:p>
          <a:p>
            <a:r>
              <a:rPr lang="cs-CZ" dirty="0" smtClean="0"/>
              <a:t>Muslimský kalendář se každý rok posouvá o 11 dní.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54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ISLÁMSKÉ SVÁTKY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1. MUHARRAM </a:t>
            </a:r>
            <a:r>
              <a:rPr lang="cs-CZ" dirty="0" smtClean="0"/>
              <a:t>– nejdůležitější svátek islámu. Je to 1. den nového roku, připomínka Mohamedova přesídlení z Mekky do Medíny. Jde o radostný svátek, děti dostávají dárky, pečou se dorty a vaří sváteční jídla. </a:t>
            </a: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RAMADÁN</a:t>
            </a:r>
            <a:r>
              <a:rPr lang="cs-CZ" dirty="0" smtClean="0"/>
              <a:t> – je měsíc půstu. Je připomínkou doby, kdy měl Mohamed v poušti 1. boží zjevení. Je to měsíc modliteb a meditací. Od východu do západu slunce nesmějí muslimové nic jíst ani pít. Kromě dětí, nemocných a starých lidí.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290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ISLÁMSKÉ SVÁTKY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ÍD AL-FITR </a:t>
            </a:r>
            <a:r>
              <a:rPr lang="cs-CZ" dirty="0" smtClean="0"/>
              <a:t>– svátek ukončení půstu na konci ramadánu. Radostná událost, rozdávání dárků – chodí se na návštěvy.</a:t>
            </a: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ÍD AL-ADHÁ </a:t>
            </a:r>
            <a:r>
              <a:rPr lang="cs-CZ" dirty="0" smtClean="0"/>
              <a:t>– svátek obětí, zakončuje pouť do Mekky. Podle náboženských pravidel se porazí ovce a pak následuje rodinná hostina.</a:t>
            </a: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BISMALLÁH</a:t>
            </a:r>
            <a:r>
              <a:rPr lang="cs-CZ" dirty="0" smtClean="0"/>
              <a:t> – znamená ve jménu božím. Když jsou dítěti 4 roky, 4 měsíce a 4 dny dítě se slavnostně obleče a přednese naučenou formulku BISMALLÁH: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Ve jménu Alláha milosrdného, slitovného.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34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OTÁZKY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Kdo založil Islám a jak se jmenuje Bůh islámského náboženství?</a:t>
            </a:r>
          </a:p>
          <a:p>
            <a:r>
              <a:rPr lang="cs-CZ" dirty="0" smtClean="0"/>
              <a:t>2. jak se jmenuje posvátná kniha islámu a z čeho se skládá?</a:t>
            </a:r>
          </a:p>
          <a:p>
            <a:r>
              <a:rPr lang="cs-CZ" dirty="0" smtClean="0"/>
              <a:t>3. jak se jmenují stavby, ve kterých se modlí?</a:t>
            </a:r>
          </a:p>
          <a:p>
            <a:r>
              <a:rPr lang="cs-CZ" dirty="0" smtClean="0"/>
              <a:t>4. co je to Ramadán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59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OBRÁZKY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535986" cy="234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14642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5782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58483"/>
            <a:ext cx="3146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63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ISLÁM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Islám je také monoteistické náboženství. Lidé věří v boha </a:t>
            </a:r>
            <a:r>
              <a:rPr lang="cs-CZ" dirty="0" smtClean="0">
                <a:solidFill>
                  <a:srgbClr val="FF0000"/>
                </a:solidFill>
              </a:rPr>
              <a:t>ALLÁHA</a:t>
            </a:r>
            <a:r>
              <a:rPr lang="cs-CZ" dirty="0" smtClean="0"/>
              <a:t> – je jediným všemohoucím bohem islámu. Jeho vyznavači jsou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MUSLIMOVÉ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ISLÁM</a:t>
            </a:r>
            <a:r>
              <a:rPr lang="cs-CZ" dirty="0" smtClean="0"/>
              <a:t> – je arabské slovo a znamená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ODDAT SE</a:t>
            </a:r>
          </a:p>
          <a:p>
            <a:r>
              <a:rPr lang="cs-CZ" dirty="0" smtClean="0"/>
              <a:t>Islám založil</a:t>
            </a:r>
            <a:r>
              <a:rPr lang="cs-CZ" dirty="0" smtClean="0">
                <a:solidFill>
                  <a:srgbClr val="FF0000"/>
                </a:solidFill>
              </a:rPr>
              <a:t> MOHAMED </a:t>
            </a:r>
            <a:r>
              <a:rPr lang="cs-CZ" dirty="0" smtClean="0"/>
              <a:t>-  byl to prorok stejně jako v judaismu Abrahám a Mojžíš a v křesťanství Ježíš – </a:t>
            </a:r>
            <a:r>
              <a:rPr lang="cs-CZ" dirty="0" smtClean="0">
                <a:solidFill>
                  <a:srgbClr val="FF0000"/>
                </a:solidFill>
              </a:rPr>
              <a:t>PROROCKÉ NÁBOŽENSTVÍ</a:t>
            </a:r>
          </a:p>
          <a:p>
            <a:r>
              <a:rPr lang="cs-CZ" dirty="0" smtClean="0"/>
              <a:t>Islám vznikl mezi Araby. Dnes je však hlavním náboženstvím v Indonésii, Íránu a mnoha zemích Asie a Afriky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92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ISLÁM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Liturgická řeč (řeč ve které se muslimové modlí) je </a:t>
            </a:r>
            <a:r>
              <a:rPr lang="cs-CZ" b="1" dirty="0" smtClean="0">
                <a:solidFill>
                  <a:srgbClr val="FF0000"/>
                </a:solidFill>
              </a:rPr>
              <a:t>ARABŠTINA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KORÁN </a:t>
            </a:r>
            <a:r>
              <a:rPr lang="cs-CZ" dirty="0" smtClean="0"/>
              <a:t>-  stará kniha islámu, jsou zde zaznamenány všechny výroky a promluvy Mohameda.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KORÁN</a:t>
            </a:r>
            <a:r>
              <a:rPr lang="cs-CZ" dirty="0" smtClean="0"/>
              <a:t> -  znamená </a:t>
            </a:r>
            <a:r>
              <a:rPr lang="cs-CZ" b="1" dirty="0" smtClean="0">
                <a:solidFill>
                  <a:srgbClr val="FF0000"/>
                </a:solidFill>
              </a:rPr>
              <a:t>RECITOVÁNÍ</a:t>
            </a:r>
            <a:r>
              <a:rPr lang="cs-CZ" dirty="0" smtClean="0"/>
              <a:t> a muslimové věří, že je božím poselstvím, že jeho prostřednictvím skrze Mohameda promlouvá sám bůh</a:t>
            </a:r>
          </a:p>
          <a:p>
            <a:r>
              <a:rPr lang="cs-CZ" dirty="0" smtClean="0"/>
              <a:t>Korán sepsali Mohamedovi přátelé, kteří všechny jeho výroky zapisovali na velbloudí kůže, velbloudí kosti nebo ploché kameny</a:t>
            </a:r>
          </a:p>
          <a:p>
            <a:r>
              <a:rPr lang="cs-CZ" dirty="0" smtClean="0"/>
              <a:t>Korán je rozdělen na</a:t>
            </a:r>
            <a:r>
              <a:rPr lang="cs-CZ" dirty="0" smtClean="0">
                <a:solidFill>
                  <a:srgbClr val="FF0000"/>
                </a:solidFill>
              </a:rPr>
              <a:t> 114 </a:t>
            </a:r>
            <a:r>
              <a:rPr lang="cs-CZ" dirty="0" smtClean="0"/>
              <a:t>kapitol, kterým se říká </a:t>
            </a:r>
            <a:r>
              <a:rPr lang="cs-CZ" b="1" dirty="0" smtClean="0">
                <a:solidFill>
                  <a:srgbClr val="FF0000"/>
                </a:solidFill>
              </a:rPr>
              <a:t>SÚRY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160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SÚRY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SÚRY </a:t>
            </a:r>
            <a:r>
              <a:rPr lang="cs-CZ" dirty="0" smtClean="0"/>
              <a:t> - jsou seřazeny ne podle doby vzniku, ale podle důležitosti a významu. Některé jsou velmi krátké, básnické, jiné naopak praktické.</a:t>
            </a:r>
          </a:p>
          <a:p>
            <a:r>
              <a:rPr lang="cs-CZ" dirty="0" smtClean="0"/>
              <a:t>Často mají charakter příkazů a nařízení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55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SÚRY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Druhou svatou knihou islámu je </a:t>
            </a:r>
            <a:r>
              <a:rPr lang="cs-CZ" dirty="0" smtClean="0">
                <a:solidFill>
                  <a:srgbClr val="FF0000"/>
                </a:solidFill>
              </a:rPr>
              <a:t>SUNNA</a:t>
            </a:r>
            <a:r>
              <a:rPr lang="cs-CZ" dirty="0" smtClean="0"/>
              <a:t> – soupis zpráv, co Mohamed od doby, kdy se stal prorokem, řekl a udělal</a:t>
            </a:r>
          </a:p>
          <a:p>
            <a:r>
              <a:rPr lang="cs-CZ" dirty="0" smtClean="0"/>
              <a:t>Každé takové zprávě se říká – </a:t>
            </a:r>
            <a:r>
              <a:rPr lang="cs-CZ" dirty="0" smtClean="0">
                <a:solidFill>
                  <a:srgbClr val="FF0000"/>
                </a:solidFill>
              </a:rPr>
              <a:t>HADÍS</a:t>
            </a:r>
          </a:p>
          <a:p>
            <a:r>
              <a:rPr lang="cs-CZ" dirty="0" smtClean="0"/>
              <a:t>Začaly vznikat hned po Mohamedově smrti. </a:t>
            </a:r>
          </a:p>
          <a:p>
            <a:r>
              <a:rPr lang="cs-CZ" dirty="0" smtClean="0"/>
              <a:t>Právě obrovské množství hadísů umožňuje dnes muslimským učencům opírat se o ně v jakékoliv situaci a použít je téměř pro cokoliv, i u protichůdných stanovisek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15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PĚT PILÍŘŮ VÍRY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</a:t>
            </a:r>
            <a:r>
              <a:rPr lang="cs-CZ" dirty="0" smtClean="0">
                <a:solidFill>
                  <a:srgbClr val="FF0000"/>
                </a:solidFill>
              </a:rPr>
              <a:t>. ŠABÁDA </a:t>
            </a:r>
            <a:r>
              <a:rPr lang="cs-CZ" dirty="0" smtClean="0"/>
              <a:t>– vyznání víry, uznání, že Alláh je jediný a pravý bůh</a:t>
            </a:r>
          </a:p>
          <a:p>
            <a:r>
              <a:rPr lang="cs-CZ" dirty="0" smtClean="0"/>
              <a:t>2. </a:t>
            </a:r>
            <a:r>
              <a:rPr lang="cs-CZ" dirty="0" smtClean="0">
                <a:solidFill>
                  <a:srgbClr val="FF0000"/>
                </a:solidFill>
              </a:rPr>
              <a:t>SALÁT</a:t>
            </a:r>
            <a:r>
              <a:rPr lang="cs-CZ" dirty="0" smtClean="0"/>
              <a:t> – modlitba, pronášena 5x denně</a:t>
            </a:r>
          </a:p>
          <a:p>
            <a:r>
              <a:rPr lang="cs-CZ" dirty="0" smtClean="0"/>
              <a:t>3. </a:t>
            </a:r>
            <a:r>
              <a:rPr lang="cs-CZ" dirty="0" smtClean="0">
                <a:solidFill>
                  <a:srgbClr val="FF0000"/>
                </a:solidFill>
              </a:rPr>
              <a:t>SAUM</a:t>
            </a:r>
            <a:r>
              <a:rPr lang="cs-CZ" dirty="0" smtClean="0"/>
              <a:t> - úplný půst během měsíce ramadánu</a:t>
            </a:r>
          </a:p>
          <a:p>
            <a:r>
              <a:rPr lang="cs-CZ" dirty="0" smtClean="0"/>
              <a:t>4.</a:t>
            </a:r>
            <a:r>
              <a:rPr lang="cs-CZ" dirty="0" smtClean="0">
                <a:solidFill>
                  <a:srgbClr val="FF0000"/>
                </a:solidFill>
              </a:rPr>
              <a:t>HADŽDŽ</a:t>
            </a:r>
            <a:r>
              <a:rPr lang="cs-CZ" dirty="0" smtClean="0"/>
              <a:t> - pouť do Mekky, TU MUSÍ VYKONAT KAŽDÝ MUSLIM alespoň1x za život</a:t>
            </a:r>
          </a:p>
          <a:p>
            <a:r>
              <a:rPr lang="cs-CZ" dirty="0" smtClean="0"/>
              <a:t>5.</a:t>
            </a:r>
            <a:r>
              <a:rPr lang="cs-CZ" dirty="0" smtClean="0">
                <a:solidFill>
                  <a:srgbClr val="FF0000"/>
                </a:solidFill>
              </a:rPr>
              <a:t> ZAKÁT </a:t>
            </a:r>
            <a:r>
              <a:rPr lang="cs-CZ" dirty="0" smtClean="0"/>
              <a:t>– almužna, ti co mohou, dávají peníze na chudé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200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MEŠITA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Nový den muslimů začíná západem slunce. Sváteční a volný den je pátek – </a:t>
            </a:r>
            <a:r>
              <a:rPr lang="cs-CZ" dirty="0" smtClean="0">
                <a:solidFill>
                  <a:srgbClr val="FF0000"/>
                </a:solidFill>
              </a:rPr>
              <a:t>DEN PÁNĚ</a:t>
            </a:r>
            <a:r>
              <a:rPr lang="cs-CZ" dirty="0" smtClean="0"/>
              <a:t>. </a:t>
            </a:r>
          </a:p>
          <a:p>
            <a:r>
              <a:rPr lang="cs-CZ" dirty="0" smtClean="0"/>
              <a:t>Muslimové se scházejí v mešitách k modlitbám. Úplně 1. mešitu postavil Mohamed vlastníma rukama v Medíně a dokonce v ní bydlel. </a:t>
            </a:r>
          </a:p>
          <a:p>
            <a:r>
              <a:rPr lang="cs-CZ" dirty="0" smtClean="0"/>
              <a:t>V mešitách jsou oddělené prostory pro muže a ženy. Tradiční mešita má </a:t>
            </a:r>
            <a:r>
              <a:rPr lang="cs-CZ" dirty="0" smtClean="0">
                <a:solidFill>
                  <a:srgbClr val="FF0000"/>
                </a:solidFill>
              </a:rPr>
              <a:t>MINARET</a:t>
            </a:r>
            <a:r>
              <a:rPr lang="cs-CZ" dirty="0" smtClean="0"/>
              <a:t>– věž s ochozem, ze kterého </a:t>
            </a:r>
            <a:r>
              <a:rPr lang="cs-CZ" dirty="0" smtClean="0">
                <a:solidFill>
                  <a:srgbClr val="FF0000"/>
                </a:solidFill>
              </a:rPr>
              <a:t>MUEZZÍN </a:t>
            </a:r>
            <a:r>
              <a:rPr lang="cs-CZ" dirty="0" smtClean="0"/>
              <a:t>(</a:t>
            </a:r>
            <a:r>
              <a:rPr lang="cs-CZ" dirty="0" err="1" smtClean="0"/>
              <a:t>svolávač</a:t>
            </a:r>
            <a:r>
              <a:rPr lang="cs-CZ" dirty="0" smtClean="0"/>
              <a:t> k modlitbám) vyzývá </a:t>
            </a:r>
            <a:r>
              <a:rPr lang="cs-CZ" dirty="0" smtClean="0">
                <a:solidFill>
                  <a:srgbClr val="FF0000"/>
                </a:solidFill>
              </a:rPr>
              <a:t>5x</a:t>
            </a:r>
            <a:r>
              <a:rPr lang="cs-CZ" dirty="0" smtClean="0"/>
              <a:t> denně k modlitbě.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77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MEŠITY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 mešitách se také vyhlašoval </a:t>
            </a:r>
            <a:r>
              <a:rPr lang="cs-CZ" b="1" dirty="0" smtClean="0"/>
              <a:t>„</a:t>
            </a:r>
            <a:r>
              <a:rPr lang="cs-CZ" b="1" dirty="0" smtClean="0">
                <a:solidFill>
                  <a:srgbClr val="FF0000"/>
                </a:solidFill>
              </a:rPr>
              <a:t>DŽIHÁD“ </a:t>
            </a:r>
            <a:r>
              <a:rPr lang="cs-CZ" dirty="0" smtClean="0"/>
              <a:t>– to je náboženská povinnost všech muslimů šířit a bránit Islám.</a:t>
            </a:r>
          </a:p>
          <a:p>
            <a:r>
              <a:rPr lang="cs-CZ" dirty="0" smtClean="0"/>
              <a:t>Dá se šířit nebo bránit buď </a:t>
            </a:r>
            <a:r>
              <a:rPr lang="cs-CZ" dirty="0" smtClean="0">
                <a:solidFill>
                  <a:srgbClr val="FF0000"/>
                </a:solidFill>
              </a:rPr>
              <a:t>srdcem</a:t>
            </a:r>
            <a:r>
              <a:rPr lang="cs-CZ" dirty="0" smtClean="0"/>
              <a:t> to znamená láskou k Alláhovi.</a:t>
            </a:r>
          </a:p>
          <a:p>
            <a:r>
              <a:rPr lang="cs-CZ" dirty="0" smtClean="0"/>
              <a:t>Nebo </a:t>
            </a:r>
            <a:r>
              <a:rPr lang="cs-CZ" dirty="0" smtClean="0">
                <a:solidFill>
                  <a:srgbClr val="FF0000"/>
                </a:solidFill>
              </a:rPr>
              <a:t>slovem </a:t>
            </a:r>
            <a:r>
              <a:rPr lang="cs-CZ" dirty="0" smtClean="0"/>
              <a:t>tedy přesvědčováním.</a:t>
            </a:r>
          </a:p>
          <a:p>
            <a:r>
              <a:rPr lang="cs-CZ" dirty="0" smtClean="0"/>
              <a:t>Nebo </a:t>
            </a:r>
            <a:r>
              <a:rPr lang="cs-CZ" dirty="0" smtClean="0">
                <a:solidFill>
                  <a:srgbClr val="FF0000"/>
                </a:solidFill>
              </a:rPr>
              <a:t>rukou </a:t>
            </a:r>
            <a:r>
              <a:rPr lang="cs-CZ" dirty="0" smtClean="0"/>
              <a:t>tedy pomáháním.</a:t>
            </a:r>
          </a:p>
          <a:p>
            <a:r>
              <a:rPr lang="cs-CZ" dirty="0" smtClean="0"/>
              <a:t>Nebo </a:t>
            </a:r>
            <a:r>
              <a:rPr lang="cs-CZ" dirty="0" smtClean="0">
                <a:solidFill>
                  <a:srgbClr val="FF0000"/>
                </a:solidFill>
              </a:rPr>
              <a:t>mečem</a:t>
            </a:r>
            <a:r>
              <a:rPr lang="cs-CZ" dirty="0" smtClean="0"/>
              <a:t> tedy bojem.</a:t>
            </a:r>
          </a:p>
          <a:p>
            <a:r>
              <a:rPr lang="cs-CZ" dirty="0" smtClean="0"/>
              <a:t>Proto se také „</a:t>
            </a:r>
            <a:r>
              <a:rPr lang="cs-CZ" b="1" dirty="0" smtClean="0">
                <a:solidFill>
                  <a:srgbClr val="FF0000"/>
                </a:solidFill>
              </a:rPr>
              <a:t>DŽIHÁDU“ </a:t>
            </a:r>
            <a:r>
              <a:rPr lang="cs-CZ" dirty="0" smtClean="0"/>
              <a:t>říká </a:t>
            </a:r>
            <a:r>
              <a:rPr lang="cs-CZ" b="1" u="sng" dirty="0" smtClean="0">
                <a:solidFill>
                  <a:srgbClr val="FF0000"/>
                </a:solidFill>
              </a:rPr>
              <a:t>svatá válka.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45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HALÁL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Muslimové smějí jíst a pít jen nápoje, které jsou „</a:t>
            </a:r>
            <a:r>
              <a:rPr lang="cs-CZ" b="1" dirty="0" smtClean="0">
                <a:solidFill>
                  <a:srgbClr val="FF0000"/>
                </a:solidFill>
              </a:rPr>
              <a:t>HALÁL“.</a:t>
            </a:r>
          </a:p>
          <a:p>
            <a:r>
              <a:rPr lang="cs-CZ" dirty="0" smtClean="0"/>
              <a:t>Ty určuje islámský zákon.</a:t>
            </a:r>
          </a:p>
          <a:p>
            <a:r>
              <a:rPr lang="cs-CZ" dirty="0" smtClean="0"/>
              <a:t>Nesmí se jíst vepřové maso a pít alkohol.</a:t>
            </a:r>
          </a:p>
          <a:p>
            <a:r>
              <a:rPr lang="cs-CZ" dirty="0" smtClean="0"/>
              <a:t>Jídlo musí být připravené také určitým způsobem (porážka zvířat).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8117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755</Words>
  <Application>Microsoft Office PowerPoint</Application>
  <PresentationFormat>Předvádění na obrazovce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Náboženství - ISLÁM</vt:lpstr>
      <vt:lpstr>ISLÁM</vt:lpstr>
      <vt:lpstr>ISLÁM</vt:lpstr>
      <vt:lpstr>SÚRY</vt:lpstr>
      <vt:lpstr>SÚRY</vt:lpstr>
      <vt:lpstr>PĚT PILÍŘŮ VÍRY</vt:lpstr>
      <vt:lpstr>MEŠITA</vt:lpstr>
      <vt:lpstr>MEŠITY</vt:lpstr>
      <vt:lpstr>HALÁL</vt:lpstr>
      <vt:lpstr>MUSLIMSKÝ KALENDÁŘ</vt:lpstr>
      <vt:lpstr>ISLÁMSKÉ SVÁTKY</vt:lpstr>
      <vt:lpstr>ISLÁMSKÉ SVÁTKY</vt:lpstr>
      <vt:lpstr>OTÁZKY</vt:lpstr>
      <vt:lpstr>OBRÁZKY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Náboženství - ISLÁM</dc:title>
  <dc:creator>ANA</dc:creator>
  <cp:lastModifiedBy>ANA</cp:lastModifiedBy>
  <cp:revision>2</cp:revision>
  <dcterms:created xsi:type="dcterms:W3CDTF">2020-10-11T21:35:58Z</dcterms:created>
  <dcterms:modified xsi:type="dcterms:W3CDTF">2020-10-11T21:50:11Z</dcterms:modified>
</cp:coreProperties>
</file>