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30F7-F62A-4463-993A-A54DD48E9F81}" type="datetimeFigureOut">
              <a:rPr lang="cs-CZ" smtClean="0"/>
              <a:t>17.10.2020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67B8-3331-4C80-8573-C8776DA23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65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30F7-F62A-4463-993A-A54DD48E9F81}" type="datetimeFigureOut">
              <a:rPr lang="cs-CZ" smtClean="0"/>
              <a:t>17.10.2020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67B8-3331-4C80-8573-C8776DA23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81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30F7-F62A-4463-993A-A54DD48E9F81}" type="datetimeFigureOut">
              <a:rPr lang="cs-CZ" smtClean="0"/>
              <a:t>17.10.2020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67B8-3331-4C80-8573-C8776DA23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14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30F7-F62A-4463-993A-A54DD48E9F81}" type="datetimeFigureOut">
              <a:rPr lang="cs-CZ" smtClean="0"/>
              <a:t>17.10.2020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67B8-3331-4C80-8573-C8776DA23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992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30F7-F62A-4463-993A-A54DD48E9F81}" type="datetimeFigureOut">
              <a:rPr lang="cs-CZ" smtClean="0"/>
              <a:t>17.10.2020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67B8-3331-4C80-8573-C8776DA23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829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30F7-F62A-4463-993A-A54DD48E9F81}" type="datetimeFigureOut">
              <a:rPr lang="cs-CZ" smtClean="0"/>
              <a:t>17.10.2020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67B8-3331-4C80-8573-C8776DA23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853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30F7-F62A-4463-993A-A54DD48E9F81}" type="datetimeFigureOut">
              <a:rPr lang="cs-CZ" smtClean="0"/>
              <a:t>17.10.2020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67B8-3331-4C80-8573-C8776DA23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400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30F7-F62A-4463-993A-A54DD48E9F81}" type="datetimeFigureOut">
              <a:rPr lang="cs-CZ" smtClean="0"/>
              <a:t>17.10.2020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67B8-3331-4C80-8573-C8776DA23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94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30F7-F62A-4463-993A-A54DD48E9F81}" type="datetimeFigureOut">
              <a:rPr lang="cs-CZ" smtClean="0"/>
              <a:t>17.10.2020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67B8-3331-4C80-8573-C8776DA23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83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30F7-F62A-4463-993A-A54DD48E9F81}" type="datetimeFigureOut">
              <a:rPr lang="cs-CZ" smtClean="0"/>
              <a:t>17.10.2020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67B8-3331-4C80-8573-C8776DA23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767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30F7-F62A-4463-993A-A54DD48E9F81}" type="datetimeFigureOut">
              <a:rPr lang="cs-CZ" smtClean="0"/>
              <a:t>17.10.2020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067B8-3331-4C80-8573-C8776DA23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97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030F7-F62A-4463-993A-A54DD48E9F81}" type="datetimeFigureOut">
              <a:rPr lang="cs-CZ" smtClean="0"/>
              <a:t>17.10.2020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067B8-3331-4C80-8573-C8776DA232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72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s://www.tyden.cz/obrazek/lstribe-492fa2ecda3b3.jpg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  <a:latin typeface="Bradley Hand ITC" panose="03070402050302030203" pitchFamily="66" charset="0"/>
              </a:rPr>
              <a:t>NEJSTARŠÍ FORMY NÁBOŽENSTVÍ</a:t>
            </a:r>
            <a:endParaRPr lang="cs-CZ" b="1" dirty="0">
              <a:solidFill>
                <a:srgbClr val="7030A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Výchova k občanství a ke zdraví 7.B </a:t>
            </a: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16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  <a:latin typeface="Bradley Hand ITC" panose="03070402050302030203" pitchFamily="66" charset="0"/>
              </a:rPr>
              <a:t>OBRÁZKY</a:t>
            </a:r>
            <a:endParaRPr lang="cs-CZ" b="1" dirty="0">
              <a:solidFill>
                <a:srgbClr val="00B05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4" name="AutoShape 4" descr="Výsledek obrázku pro TOTEMISMUS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0" name="Picture 6" descr="Výsledek obrázku pro TOTEMISMU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700808"/>
            <a:ext cx="2400267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Výsledek obrázku pro TOTEMISMU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4955" y="1628800"/>
            <a:ext cx="2486025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Léviho-Strausse znepokojuje klesající rozmanitost lidských kultur.">
            <a:hlinkClick r:id="rId4" tooltip="Léviho-Strausse znepokojuje klesající rozmanitost lidských kultur.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775" y="3717032"/>
            <a:ext cx="3570886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99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  <a:latin typeface="Bradley Hand ITC" panose="03070402050302030203" pitchFamily="66" charset="0"/>
              </a:rPr>
              <a:t>ANIMISMUS</a:t>
            </a:r>
            <a:endParaRPr lang="cs-CZ" b="1" dirty="0">
              <a:solidFill>
                <a:srgbClr val="00B05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Je považován za nejrannější formu náboženství</a:t>
            </a:r>
          </a:p>
          <a:p>
            <a:r>
              <a:rPr lang="cs-CZ" dirty="0" smtClean="0"/>
              <a:t>Je založen na víře v existenci </a:t>
            </a:r>
            <a:r>
              <a:rPr lang="cs-CZ" b="1" dirty="0" smtClean="0">
                <a:solidFill>
                  <a:srgbClr val="00B050"/>
                </a:solidFill>
              </a:rPr>
              <a:t>nadpřirozených sil </a:t>
            </a:r>
            <a:r>
              <a:rPr lang="cs-CZ" dirty="0" smtClean="0"/>
              <a:t>a bytostí, které jsou v nějaké podobě obsaženy ve všech jevech a předmětech tohoto i nadpřirozeného světa a které mohou přímo i nepřímo ovlivňovat lidský život a jednání.</a:t>
            </a:r>
          </a:p>
          <a:p>
            <a:r>
              <a:rPr lang="cs-CZ" dirty="0" smtClean="0"/>
              <a:t>Bohové a duchové jsou představováni přírodními jevy, jako jsou slunce, voda, oheň a zvíře.</a:t>
            </a:r>
          </a:p>
          <a:p>
            <a:r>
              <a:rPr lang="cs-CZ" dirty="0" smtClean="0"/>
              <a:t>Víra v </a:t>
            </a:r>
            <a:r>
              <a:rPr lang="cs-CZ" dirty="0" smtClean="0">
                <a:solidFill>
                  <a:srgbClr val="00B050"/>
                </a:solidFill>
              </a:rPr>
              <a:t>nadpřirozené bytosti a posmrtný život</a:t>
            </a: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46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  <a:latin typeface="Bradley Hand ITC" panose="03070402050302030203" pitchFamily="66" charset="0"/>
              </a:rPr>
              <a:t>VZNIK</a:t>
            </a:r>
            <a:endParaRPr lang="cs-CZ" b="1" dirty="0">
              <a:solidFill>
                <a:srgbClr val="7030A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ANIMA = DUŠE</a:t>
            </a:r>
          </a:p>
          <a:p>
            <a:r>
              <a:rPr lang="cs-CZ" dirty="0" smtClean="0"/>
              <a:t>První životní princip, který oživuje tělo</a:t>
            </a:r>
          </a:p>
          <a:p>
            <a:r>
              <a:rPr lang="cs-CZ" dirty="0" smtClean="0"/>
              <a:t>víra, že člověk má samostatnou duši, která stojí mimo každodenní zkušenost a mimo hmotný svět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236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  <a:latin typeface="Bradley Hand ITC" panose="03070402050302030203" pitchFamily="66" charset="0"/>
              </a:rPr>
              <a:t>SVĚTY DUCHŮ A DUŠÍ</a:t>
            </a:r>
            <a:endParaRPr lang="cs-CZ" b="1" dirty="0">
              <a:solidFill>
                <a:srgbClr val="00B05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Představy o světech duchů a duší jsou založeny na víře v existenci </a:t>
            </a:r>
            <a:r>
              <a:rPr lang="cs-CZ" b="1" dirty="0" smtClean="0">
                <a:solidFill>
                  <a:srgbClr val="7030A0"/>
                </a:solidFill>
              </a:rPr>
              <a:t>DUCHŮ</a:t>
            </a:r>
            <a:r>
              <a:rPr lang="cs-CZ" dirty="0" smtClean="0"/>
              <a:t> a </a:t>
            </a:r>
            <a:r>
              <a:rPr lang="cs-CZ" b="1" dirty="0" smtClean="0">
                <a:solidFill>
                  <a:srgbClr val="7030A0"/>
                </a:solidFill>
              </a:rPr>
              <a:t>DUŠÍ</a:t>
            </a:r>
            <a:r>
              <a:rPr lang="cs-CZ" dirty="0" smtClean="0"/>
              <a:t> , jakožto jediných skutečných bytostí.</a:t>
            </a:r>
            <a:endParaRPr lang="cs-CZ" baseline="30000" dirty="0"/>
          </a:p>
          <a:p>
            <a:r>
              <a:rPr lang="cs-CZ" dirty="0" smtClean="0"/>
              <a:t>Těla živých bytostí i neživé předměty jsou pouhými schránkami pro přebývání těchto bytostí. </a:t>
            </a:r>
          </a:p>
          <a:p>
            <a:r>
              <a:rPr lang="cs-CZ" dirty="0" smtClean="0"/>
              <a:t>Rozdíl mezi duchy a dušemi tkví v tom že duše potřebuje ke své existenci schránku, zatímco duch existuje beze schránky a jeho skutečná podoba je neznámá. </a:t>
            </a:r>
          </a:p>
          <a:p>
            <a:r>
              <a:rPr lang="cs-CZ" dirty="0" smtClean="0"/>
              <a:t>Oba tyto druhy bytostí jsou vzájemně rovnocenné, nesmrtelné a někdy se mění jedna v druhou.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362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  <a:latin typeface="Bradley Hand ITC" panose="03070402050302030203" pitchFamily="66" charset="0"/>
              </a:rPr>
              <a:t>ODRÁZKY</a:t>
            </a:r>
            <a:endParaRPr lang="cs-CZ" b="1" dirty="0">
              <a:solidFill>
                <a:srgbClr val="00B05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4" name="AutoShape 4" descr="Výsledek obrázku pro animismus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6" descr="Výsledek obrázku pro animismus"/>
          <p:cNvSpPr>
            <a:spLocks noChangeAspect="1" noChangeArrowheads="1"/>
          </p:cNvSpPr>
          <p:nvPr/>
        </p:nvSpPr>
        <p:spPr bwMode="auto">
          <a:xfrm>
            <a:off x="1524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8" descr="Výsledek obrázku pro animismus"/>
          <p:cNvSpPr>
            <a:spLocks noChangeAspect="1" noChangeArrowheads="1"/>
          </p:cNvSpPr>
          <p:nvPr/>
        </p:nvSpPr>
        <p:spPr bwMode="auto">
          <a:xfrm>
            <a:off x="304800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9" name="Picture 11" descr="Výsledek obrázku pro animism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3462680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Výsledek obrázku pro animismu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700808"/>
            <a:ext cx="2638425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365104"/>
            <a:ext cx="28479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866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  <a:latin typeface="Bradley Hand ITC" panose="03070402050302030203" pitchFamily="66" charset="0"/>
              </a:rPr>
              <a:t>FETIŠISMUS</a:t>
            </a:r>
            <a:endParaRPr lang="cs-CZ" b="1" dirty="0">
              <a:solidFill>
                <a:srgbClr val="00B05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Uctívání předmětů, o nichž se věří, že obsahují nadpřirozenou magickou sílu (dobrou či zlou moc), nebo je jejich prostřednictvím možné s těmito silami komunikovat a vyvolat požadovaný účinek</a:t>
            </a:r>
          </a:p>
          <a:p>
            <a:r>
              <a:rPr lang="cs-CZ" b="1" dirty="0" smtClean="0"/>
              <a:t>Náboženský fetišismus</a:t>
            </a:r>
            <a:r>
              <a:rPr lang="cs-CZ" dirty="0" smtClean="0"/>
              <a:t> je původně uctívání neživých přírodních nebo umělých předmětů - </a:t>
            </a:r>
            <a:r>
              <a:rPr lang="cs-CZ" b="1" dirty="0" smtClean="0"/>
              <a:t>fetišů</a:t>
            </a:r>
            <a:r>
              <a:rPr lang="cs-CZ" dirty="0" smtClean="0"/>
              <a:t>, jimž se připisují magické vlastnosti. Je formou animismu a ve své typické podobě bývá přítomen v tradičních západoafrických náboženstvích a </a:t>
            </a:r>
            <a:r>
              <a:rPr lang="cs-CZ" b="1" dirty="0" smtClean="0">
                <a:solidFill>
                  <a:srgbClr val="00B050"/>
                </a:solidFill>
              </a:rPr>
              <a:t>VOODOO </a:t>
            </a:r>
            <a:r>
              <a:rPr lang="cs-CZ" dirty="0" smtClean="0"/>
              <a:t>které z nich vychází.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93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00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SLOVANŠTÍ BOHOVÉ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PERUN		bůh hromu a blesku</a:t>
            </a:r>
          </a:p>
          <a:p>
            <a:r>
              <a:rPr lang="cs-CZ" dirty="0" smtClean="0"/>
              <a:t>RADEGAST	bůh slunce, ohně, sklizně</a:t>
            </a:r>
          </a:p>
          <a:p>
            <a:r>
              <a:rPr lang="cs-CZ" dirty="0" smtClean="0"/>
              <a:t>VELES		ochránce dobytka</a:t>
            </a:r>
          </a:p>
          <a:p>
            <a:r>
              <a:rPr lang="cs-CZ" dirty="0" smtClean="0"/>
              <a:t>MORANA	bohyně noci, zimy a smrti</a:t>
            </a:r>
          </a:p>
          <a:p>
            <a:r>
              <a:rPr lang="cs-CZ" dirty="0" smtClean="0"/>
              <a:t>SVAROŽIC	bůh sluce</a:t>
            </a:r>
          </a:p>
          <a:p>
            <a:r>
              <a:rPr lang="cs-CZ" dirty="0" smtClean="0"/>
              <a:t>SVANTOVÍT	bůh války, plodnosti 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510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Slovanští bohové</a:t>
            </a:r>
            <a:endParaRPr lang="cs-CZ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700" y="2124075"/>
            <a:ext cx="1752600" cy="260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 descr="Výsledek obrázku pro mora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772815"/>
            <a:ext cx="1743075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15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  <a:latin typeface="Bradley Hand ITC" panose="03070402050302030203" pitchFamily="66" charset="0"/>
              </a:rPr>
              <a:t>ANTIČTÍ BOHOVÉ</a:t>
            </a:r>
            <a:endParaRPr lang="cs-CZ" b="1" dirty="0">
              <a:solidFill>
                <a:srgbClr val="00B05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Řečtí		římští</a:t>
            </a:r>
          </a:p>
          <a:p>
            <a:r>
              <a:rPr lang="cs-CZ" dirty="0" smtClean="0"/>
              <a:t>KRONOS		SATURNUS		bůh času</a:t>
            </a:r>
          </a:p>
          <a:p>
            <a:r>
              <a:rPr lang="cs-CZ" dirty="0" smtClean="0"/>
              <a:t>ZEUS		IUPPITER		</a:t>
            </a:r>
            <a:r>
              <a:rPr lang="cs-CZ" sz="2600" dirty="0" smtClean="0"/>
              <a:t>pán nebes a země</a:t>
            </a:r>
          </a:p>
          <a:p>
            <a:r>
              <a:rPr lang="cs-CZ" dirty="0" smtClean="0"/>
              <a:t>HÉRA		IUNO			ochránkyně žen</a:t>
            </a:r>
          </a:p>
          <a:p>
            <a:r>
              <a:rPr lang="cs-CZ" dirty="0" smtClean="0"/>
              <a:t>PERSEFONE	PROSERPINA	</a:t>
            </a:r>
            <a:r>
              <a:rPr lang="cs-CZ" sz="1500" dirty="0" smtClean="0"/>
              <a:t>manželka vládce podsvětí</a:t>
            </a:r>
          </a:p>
          <a:p>
            <a:r>
              <a:rPr lang="cs-CZ" dirty="0" smtClean="0"/>
              <a:t>POSEIDÓN	NEPTUNUS		vládce moří</a:t>
            </a:r>
          </a:p>
          <a:p>
            <a:r>
              <a:rPr lang="cs-CZ" dirty="0" smtClean="0"/>
              <a:t>HEFAISTOS	VULCANUS		</a:t>
            </a:r>
            <a:r>
              <a:rPr lang="cs-CZ" sz="2200" dirty="0" smtClean="0"/>
              <a:t>bůh ohně a kovářství</a:t>
            </a:r>
          </a:p>
          <a:p>
            <a:r>
              <a:rPr lang="cs-CZ" dirty="0" smtClean="0"/>
              <a:t>ARÉS		MARS		bůh války</a:t>
            </a:r>
          </a:p>
          <a:p>
            <a:r>
              <a:rPr lang="cs-CZ" dirty="0" smtClean="0"/>
              <a:t>PALLAS ATHÉNA MINERVA		</a:t>
            </a:r>
            <a:r>
              <a:rPr lang="cs-CZ" sz="2200" dirty="0" smtClean="0"/>
              <a:t>bohyně moudrosti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39116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  <a:latin typeface="Bradley Hand ITC" panose="03070402050302030203" pitchFamily="66" charset="0"/>
              </a:rPr>
              <a:t>VZNIK</a:t>
            </a:r>
            <a:endParaRPr lang="cs-CZ" b="1" dirty="0">
              <a:solidFill>
                <a:srgbClr val="7030A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Na počátku náboženství stál pravděpodobně úžas, údiv a nejspíš i bázeň a strach</a:t>
            </a:r>
          </a:p>
          <a:p>
            <a:r>
              <a:rPr lang="cs-CZ" dirty="0" smtClean="0"/>
              <a:t>Pravěký člověk (podobně jako lidé ve starověku, středověku i dnes), neuměl pochopit mnoho věcí</a:t>
            </a:r>
          </a:p>
          <a:p>
            <a:r>
              <a:rPr lang="cs-CZ" dirty="0" smtClean="0"/>
              <a:t>Bál se blesku, hromu, deště, ohně, vichru a jejich síly.</a:t>
            </a:r>
          </a:p>
          <a:p>
            <a:r>
              <a:rPr lang="cs-CZ" dirty="0" smtClean="0"/>
              <a:t>Aby si přírodní živly naklonil na svou stranu, začal je uctívat a přinášet jim oběti</a:t>
            </a:r>
          </a:p>
          <a:p>
            <a:r>
              <a:rPr lang="cs-CZ" dirty="0" smtClean="0"/>
              <a:t>Tak vznikl kult ohně, bouřky, slunce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768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  <a:latin typeface="Bradley Hand ITC" panose="03070402050302030203" pitchFamily="66" charset="0"/>
              </a:rPr>
              <a:t>VZNIK</a:t>
            </a:r>
            <a:endParaRPr lang="cs-CZ" b="1" dirty="0">
              <a:solidFill>
                <a:srgbClr val="7030A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To, v co věříme, a to, jakým způsobem věříme a dáváme to najevo, může výrazně ovlivnit náš životní styl</a:t>
            </a:r>
          </a:p>
          <a:p>
            <a:r>
              <a:rPr lang="cs-CZ" dirty="0" smtClean="0"/>
              <a:t>U mnoha národů tomu tak je dodnes. Ale i u nás se pravidelně scházejí lidé ze stejné náboženské obce a víra dává jejich životu určitý řád a rytmus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347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  <a:latin typeface="Bradley Hand ITC" panose="03070402050302030203" pitchFamily="66" charset="0"/>
              </a:rPr>
              <a:t>VZNIK</a:t>
            </a:r>
            <a:endParaRPr lang="cs-CZ" b="1" dirty="0">
              <a:solidFill>
                <a:srgbClr val="7030A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DEGENERATIVNÍ TEORIE</a:t>
            </a:r>
          </a:p>
          <a:p>
            <a:r>
              <a:rPr lang="cs-CZ" dirty="0" smtClean="0"/>
              <a:t>Člověku byla dána víra v jednoho boha (monoteismus) při stvoření. </a:t>
            </a:r>
          </a:p>
          <a:p>
            <a:r>
              <a:rPr lang="cs-CZ" dirty="0" smtClean="0"/>
              <a:t>Spácháním prvního hříchu došlo k odloučení od Boha a člověk si za něj začal vytvářet náhražky</a:t>
            </a:r>
          </a:p>
          <a:p>
            <a:r>
              <a:rPr lang="cs-CZ" dirty="0" smtClean="0"/>
              <a:t>Tak vznikla pohanská náboženství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928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  <a:latin typeface="Bradley Hand ITC" panose="03070402050302030203" pitchFamily="66" charset="0"/>
              </a:rPr>
              <a:t>VZNIK</a:t>
            </a:r>
            <a:endParaRPr lang="cs-CZ" b="1" dirty="0">
              <a:solidFill>
                <a:srgbClr val="7030A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RESPONZIVNÍ TEORIE</a:t>
            </a:r>
          </a:p>
          <a:p>
            <a:r>
              <a:rPr lang="cs-CZ" dirty="0" smtClean="0"/>
              <a:t>Člověk se ptá, proč tu je, ptá se po smyslu života. Náboženství je schopné mu odpovědět na jeho otázky, vyvíjí se spolu s člověkem a mění se podle jeho požadavků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26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  <a:latin typeface="Bradley Hand ITC" pitchFamily="66" charset="0"/>
              </a:rPr>
              <a:t>TOTEMISMUS</a:t>
            </a:r>
            <a:endParaRPr lang="cs-CZ" b="1" dirty="0">
              <a:solidFill>
                <a:srgbClr val="FF0000"/>
              </a:solidFill>
              <a:latin typeface="Bradley Hand ITC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 19. stol. byl totemismus definován jako komplex myšlenek, který spočívá na víře v příbuzenství nebo mystický vztah mezi </a:t>
            </a:r>
            <a:r>
              <a:rPr lang="cs-CZ" b="1" dirty="0" smtClean="0">
                <a:solidFill>
                  <a:srgbClr val="00B050"/>
                </a:solidFill>
              </a:rPr>
              <a:t>člověkem a zvířetem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rgbClr val="00B050"/>
                </a:solidFill>
              </a:rPr>
              <a:t>rostlinou nebo nadpřirozeným předmětem</a:t>
            </a:r>
          </a:p>
          <a:p>
            <a:r>
              <a:rPr lang="cs-CZ" dirty="0" smtClean="0"/>
              <a:t>Totemismus se zpravidla vyskytuje u přírodních národů, např. u amerických indiánů,  v Austrálii, Oceánii a Africe.</a:t>
            </a:r>
          </a:p>
          <a:p>
            <a:r>
              <a:rPr lang="cs-CZ" dirty="0" smtClean="0"/>
              <a:t>V moderní společnosti lze objevit symboly podobné totemům např. ve znacích sportovních klubů</a:t>
            </a: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45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  <a:latin typeface="Bradley Hand ITC" pitchFamily="66" charset="0"/>
              </a:rPr>
              <a:t>TOTEM</a:t>
            </a:r>
            <a:endParaRPr lang="cs-CZ" b="1" dirty="0">
              <a:solidFill>
                <a:srgbClr val="FF0000"/>
              </a:solidFill>
              <a:latin typeface="Bradley Hand ITC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Slovo</a:t>
            </a:r>
            <a:r>
              <a:rPr lang="cs-CZ" i="1" dirty="0" smtClean="0"/>
              <a:t> </a:t>
            </a:r>
            <a:r>
              <a:rPr lang="cs-CZ" b="1" dirty="0" smtClean="0">
                <a:solidFill>
                  <a:srgbClr val="00B050"/>
                </a:solidFill>
              </a:rPr>
              <a:t>TOTEM</a:t>
            </a:r>
            <a:r>
              <a:rPr lang="cs-CZ" i="1" dirty="0" smtClean="0"/>
              <a:t> </a:t>
            </a:r>
            <a:r>
              <a:rPr lang="cs-CZ" dirty="0" smtClean="0"/>
              <a:t>pochází z algonkinského jazyka </a:t>
            </a:r>
            <a:r>
              <a:rPr lang="cs-CZ" b="1" dirty="0" err="1" smtClean="0">
                <a:solidFill>
                  <a:srgbClr val="00B050"/>
                </a:solidFill>
              </a:rPr>
              <a:t>Odžibwejů</a:t>
            </a:r>
            <a:r>
              <a:rPr lang="cs-CZ" dirty="0" smtClean="0"/>
              <a:t>, kteří žili severně od Velkých jezer v Severní Americe. </a:t>
            </a:r>
          </a:p>
          <a:p>
            <a:r>
              <a:rPr lang="cs-CZ" dirty="0" smtClean="0"/>
              <a:t>Výraz </a:t>
            </a:r>
            <a:r>
              <a:rPr lang="cs-CZ" b="1" dirty="0" err="1" smtClean="0">
                <a:solidFill>
                  <a:srgbClr val="00B050"/>
                </a:solidFill>
              </a:rPr>
              <a:t>ototeman</a:t>
            </a:r>
            <a:r>
              <a:rPr lang="cs-CZ" b="1" dirty="0" smtClean="0">
                <a:solidFill>
                  <a:srgbClr val="00B050"/>
                </a:solidFill>
              </a:rPr>
              <a:t> </a:t>
            </a:r>
            <a:r>
              <a:rPr lang="cs-CZ" dirty="0" smtClean="0"/>
              <a:t>vyjadřuje blízké pokrevní příbuzenství na úrovni téže generace (bratr, sestra, bratranec, sestřenice) a lze přibližně přeložit jako </a:t>
            </a:r>
            <a:r>
              <a:rPr lang="cs-CZ" b="1" dirty="0" smtClean="0">
                <a:solidFill>
                  <a:srgbClr val="00B050"/>
                </a:solidFill>
              </a:rPr>
              <a:t>,,pochází z mé rodiny".</a:t>
            </a:r>
            <a:r>
              <a:rPr lang="cs-CZ" dirty="0" smtClean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76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  <a:latin typeface="Bradley Hand ITC" panose="03070402050302030203" pitchFamily="66" charset="0"/>
              </a:rPr>
              <a:t>ROZDĚLENÍ TOTEMINSMU</a:t>
            </a:r>
            <a:endParaRPr lang="cs-CZ" b="1" dirty="0">
              <a:solidFill>
                <a:srgbClr val="7030A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KOLEKTIVNÍ</a:t>
            </a:r>
          </a:p>
          <a:p>
            <a:r>
              <a:rPr lang="cs-CZ" dirty="0" smtClean="0"/>
              <a:t>Typicky ke klanu náleží nějaký živočišný nebo rostlinný druh, případně nějaký přírodní předmět, který se nazývá </a:t>
            </a:r>
            <a:r>
              <a:rPr lang="cs-CZ" b="1" dirty="0" smtClean="0">
                <a:solidFill>
                  <a:srgbClr val="00B050"/>
                </a:solidFill>
              </a:rPr>
              <a:t>totemem</a:t>
            </a:r>
            <a:r>
              <a:rPr lang="cs-CZ" dirty="0" smtClean="0"/>
              <a:t>, a jsou s ním spojené určité rituály (například bývá zakázáno uctívané zvíře jíst.). Totem je dědičný a nezřídka souvisí se jmény příslušníků klanu.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546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7030A0"/>
                </a:solidFill>
                <a:latin typeface="Bradley Hand ITC" panose="03070402050302030203" pitchFamily="66" charset="0"/>
              </a:rPr>
              <a:t>ROZDĚLENÍ TOTEMISMU</a:t>
            </a:r>
            <a:endParaRPr lang="cs-CZ" b="1" dirty="0">
              <a:solidFill>
                <a:srgbClr val="7030A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INDIVIDUÁLNÍ</a:t>
            </a:r>
          </a:p>
          <a:p>
            <a:r>
              <a:rPr lang="cs-CZ" dirty="0" smtClean="0"/>
              <a:t>Individuální totemismus vyjadřuje intimní vztah mezi jednotlivcem a určitým zvířetem nebo rostlinou (případně druhy zvířat a rostlin). Často jde o spojení duší člověka a přírodního objektu, jejichž existence spolu úzce souvisí. Pokud by jednoho z nich postihla nemoc, zranění nebo smrt, to samé by se stalo i tomu druhému. Individuální totemismus se nejčastěji vyskytuje u vůdců kmenů nebo rodin a dalších významných osobností, jako jsou léčitelé či </a:t>
            </a:r>
            <a:r>
              <a:rPr lang="cs-CZ" b="1" dirty="0" smtClean="0">
                <a:solidFill>
                  <a:srgbClr val="00B050"/>
                </a:solidFill>
              </a:rPr>
              <a:t>ŠAMANI</a:t>
            </a: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31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715</Words>
  <Application>Microsoft Office PowerPoint</Application>
  <PresentationFormat>Předvádění na obrazovce (4:3)</PresentationFormat>
  <Paragraphs>69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NEJSTARŠÍ FORMY NÁBOŽENSTVÍ</vt:lpstr>
      <vt:lpstr>VZNIK</vt:lpstr>
      <vt:lpstr>VZNIK</vt:lpstr>
      <vt:lpstr>VZNIK</vt:lpstr>
      <vt:lpstr>VZNIK</vt:lpstr>
      <vt:lpstr>TOTEMISMUS</vt:lpstr>
      <vt:lpstr>TOTEM</vt:lpstr>
      <vt:lpstr>ROZDĚLENÍ TOTEMINSMU</vt:lpstr>
      <vt:lpstr>ROZDĚLENÍ TOTEMISMU</vt:lpstr>
      <vt:lpstr>OBRÁZKY</vt:lpstr>
      <vt:lpstr>ANIMISMUS</vt:lpstr>
      <vt:lpstr>VZNIK</vt:lpstr>
      <vt:lpstr>SVĚTY DUCHŮ A DUŠÍ</vt:lpstr>
      <vt:lpstr>ODRÁZKY</vt:lpstr>
      <vt:lpstr>FETIŠISMUS</vt:lpstr>
      <vt:lpstr>Prezentace aplikace PowerPoint</vt:lpstr>
      <vt:lpstr>SLOVANŠTÍ BOHOVÉ</vt:lpstr>
      <vt:lpstr>Slovanští bohové</vt:lpstr>
      <vt:lpstr>ANTIČTÍ BOHOVÉ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NEJSTARŠÍ FORMY NÁBOŽENSTVÍ</dc:title>
  <dc:creator>hladkaa</dc:creator>
  <cp:lastModifiedBy>ANA</cp:lastModifiedBy>
  <cp:revision>10</cp:revision>
  <dcterms:created xsi:type="dcterms:W3CDTF">2017-10-16T06:57:27Z</dcterms:created>
  <dcterms:modified xsi:type="dcterms:W3CDTF">2020-10-17T10:23:45Z</dcterms:modified>
</cp:coreProperties>
</file>