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cs-CZ" smtClean="0"/>
              <a:pPr/>
              <a:t>8.6.2015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600" b="1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KAREL HYNEK MÁCHA</a:t>
            </a:r>
            <a:endParaRPr lang="cs-CZ" sz="6600" b="1" i="0" dirty="0">
              <a:solidFill>
                <a:schemeClr val="bg1"/>
              </a:solidFill>
              <a:effectLst>
                <a:outerShdw blurRad="63500" algn="ctr">
                  <a:prstClr val="black">
                    <a:alpha val="25000"/>
                  </a:prst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12"/>
              </a:spcBef>
              <a:buNone/>
            </a:pPr>
            <a:r>
              <a:rPr lang="cs-CZ" sz="2800" b="1" i="0" dirty="0" smtClean="0">
                <a:solidFill>
                  <a:srgbClr val="852367"/>
                </a:solidFill>
              </a:rPr>
              <a:t>ČESKÝ ROMANTISMUS</a:t>
            </a:r>
            <a:endParaRPr lang="cs-CZ" sz="2800" b="1" i="0" dirty="0">
              <a:solidFill>
                <a:srgbClr val="852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65126"/>
            <a:ext cx="9601200" cy="1065090"/>
          </a:xfrm>
        </p:spPr>
        <p:txBody>
          <a:bodyPr/>
          <a:lstStyle/>
          <a:p>
            <a:r>
              <a:rPr lang="cs-CZ" dirty="0" smtClean="0"/>
              <a:t>A teď k jeho nejvýznamnější tvorbě.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53662" y="1547447"/>
            <a:ext cx="6318738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cs-CZ" sz="2800" dirty="0" smtClean="0"/>
              <a:t> V dubnu 1836 mu vyšel MÁJ – </a:t>
            </a:r>
            <a:br>
              <a:rPr lang="cs-CZ" sz="2800" dirty="0" smtClean="0"/>
            </a:br>
            <a:r>
              <a:rPr lang="cs-CZ" sz="2800" dirty="0" smtClean="0"/>
              <a:t>- lyrickoepická skladba.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cs-CZ" sz="2800" dirty="0" smtClean="0"/>
              <a:t> Milenci Jarmila a Vilém. Jarmilu svedl Vilémův otec. Vilém zavraždí svůdce, aniž tuší, že zabil vlastního otce. Za tento čin je uvržen do vězení a popraven. Jarmila spáchá sebevraždu v jezeře. </a:t>
            </a:r>
            <a:endParaRPr lang="cs-CZ" sz="2800" dirty="0"/>
          </a:p>
        </p:txBody>
      </p:sp>
      <p:pic>
        <p:nvPicPr>
          <p:cNvPr id="4" name="Obrázek 3" descr="má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6500">
            <a:off x="7958130" y="763119"/>
            <a:ext cx="3352149" cy="536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vůbec Máj a ne květen?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9877" y="1981200"/>
            <a:ext cx="9952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Je docela možné, že Mácha slovo „květen“ ani neznal. 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V češtině se slovo květen objevilo poprvé písemně v roce 1805 v jednom překladu. Jako heslo ve slovníku bylo uvedeno až v roce Máchova úmrtí, tzn. 1836.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Krátký život, ale silný vliv.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71599" y="1957754"/>
            <a:ext cx="105446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Máj byl na tu dobu výjimečnou skladbou. Obsahoval nejrůznější básnické obraty, nejvíc metaforu, </a:t>
            </a:r>
            <a:r>
              <a:rPr lang="cs-CZ" sz="2800" dirty="0" err="1" smtClean="0"/>
              <a:t>oxymorón</a:t>
            </a:r>
            <a:r>
              <a:rPr lang="cs-CZ" sz="2800" dirty="0" smtClean="0"/>
              <a:t>, kontrasty.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Soudobé kritice se Máj ale příliš nezamlouval.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Pochopení u něj našla ovšem literární skupina v 2. </a:t>
            </a:r>
            <a:r>
              <a:rPr lang="cs-CZ" sz="2800" dirty="0" err="1" smtClean="0"/>
              <a:t>pol</a:t>
            </a:r>
            <a:r>
              <a:rPr lang="cs-CZ" sz="2800" dirty="0" smtClean="0"/>
              <a:t>. 19. stol., která se po něm pojmenovala Májovci.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Určitě jsi slyšel o …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9877" y="1992923"/>
            <a:ext cx="10070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Máchovo jméno nám zůstalo taky v názvech ulic či různých institucí.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Dokonce i jeden rybník byl přejmenován na Máchovo jezero.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Oblíbena Máchova oblast kolem Bezdězu je uváděna jako Máchův kraj.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Květen je všem znám jako Máchův čas.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KAREL HYNEK MÁCHA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30215" y="1863969"/>
            <a:ext cx="8100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* 16. listopadu 1810 Praha</a:t>
            </a:r>
          </a:p>
          <a:p>
            <a:endParaRPr lang="cs-CZ" sz="2800" dirty="0" smtClean="0"/>
          </a:p>
          <a:p>
            <a:r>
              <a:rPr lang="cs-CZ" sz="2800" dirty="0" smtClean="0"/>
              <a:t>†   6. listopadu 1836 Litoměřice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446" y="4454769"/>
            <a:ext cx="889781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/>
              <a:t> básník, prozaik, představitel českého romantismu, zakladatel moderní české poezie</a:t>
            </a:r>
            <a:endParaRPr lang="cs-CZ" sz="2800" dirty="0"/>
          </a:p>
        </p:txBody>
      </p:sp>
      <p:pic>
        <p:nvPicPr>
          <p:cNvPr id="10242" name="Picture 2" descr="Jan Vilímek - Karel Hynek Má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6160" y="1107831"/>
            <a:ext cx="2095500" cy="3019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202" y="1160585"/>
            <a:ext cx="4114800" cy="26611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Jaký byl asi Máchův život?</a:t>
            </a:r>
            <a:br>
              <a:rPr lang="cs-CZ" dirty="0" smtClean="0"/>
            </a:br>
            <a:r>
              <a:rPr lang="cs-CZ" dirty="0" smtClean="0"/>
              <a:t>Jak na tebe působí jeho podobizna?</a:t>
            </a:r>
            <a:endParaRPr lang="cs-CZ" dirty="0"/>
          </a:p>
        </p:txBody>
      </p:sp>
      <p:pic>
        <p:nvPicPr>
          <p:cNvPr id="5" name="Zástupný symbol pro obsah 4" descr="mácha švabinsk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6308" y="233449"/>
            <a:ext cx="4513385" cy="629277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Proč asi zemřel tak mladý?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byl student?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30215" y="2086708"/>
            <a:ext cx="9612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Studoval gymnázium, později filozofii a práva.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Četl všechno a rád.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Uměl výborně česky a německy. Ve škole se učil latinu, sám pak i polštinu. </a:t>
            </a:r>
          </a:p>
          <a:p>
            <a:pPr>
              <a:lnSpc>
                <a:spcPct val="150000"/>
              </a:lnSpc>
            </a:pPr>
            <a:endParaRPr lang="cs-CZ" sz="2800" dirty="0" smtClean="0"/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to pořád jenom četl a studoval?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18492" y="2028092"/>
            <a:ext cx="98004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Když zrovna nečetl a nestudoval, scházel se se svými přáteli v pražských hospodách a kavárnách, kde probírali společně nejen literaturu, ale i politické poměry.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Nejlepší způsob, jak lidi přimět k národnímu uvědomění, spatřovali v divadle.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měl vůbec čas na holky?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30215" y="1910862"/>
            <a:ext cx="97184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Právě v divadle potkal svou lásku. </a:t>
            </a:r>
            <a:r>
              <a:rPr lang="cs-CZ" sz="2800" dirty="0" err="1" smtClean="0"/>
              <a:t>Eleanoru</a:t>
            </a:r>
            <a:r>
              <a:rPr lang="cs-CZ" sz="2800" dirty="0" smtClean="0"/>
              <a:t> </a:t>
            </a:r>
            <a:r>
              <a:rPr lang="cs-CZ" sz="2800" dirty="0" err="1" smtClean="0"/>
              <a:t>Šomkovou</a:t>
            </a:r>
            <a:r>
              <a:rPr lang="cs-CZ" sz="2800" dirty="0" smtClean="0"/>
              <a:t>. </a:t>
            </a:r>
            <a:r>
              <a:rPr lang="cs-CZ" sz="2800" smtClean="0"/>
              <a:t>On jí </a:t>
            </a:r>
            <a:r>
              <a:rPr lang="cs-CZ" sz="2800" dirty="0" smtClean="0"/>
              <a:t>ale říkal Lori.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Veliká láska, veliká touha, mučivé milostné drama. Mácha si Lori ale trošku vysnil, takže následně přišlo i zklamání.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Rozchody a návraty, tak probíhal asi jejich vztah.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Víš, že měl rád taky cestování!</a:t>
            </a:r>
            <a:endParaRPr lang="cs-CZ" dirty="0"/>
          </a:p>
        </p:txBody>
      </p:sp>
      <p:pic>
        <p:nvPicPr>
          <p:cNvPr id="3" name="Obrázek 2" descr="kres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69" y="2112732"/>
            <a:ext cx="5030902" cy="36901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9392" y="1685072"/>
            <a:ext cx="618978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Cestoval, ale pěšky!!! 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Pěšky došel až do Itálie a Benátek.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Miloval divokou přírodu, skály, jezera.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A taky hrady a zříceniny. Těch namaloval kolem 90. </a:t>
            </a:r>
            <a:r>
              <a:rPr lang="cs-CZ" sz="2800" dirty="0"/>
              <a:t>Kromě toho měl trochu morbidní koníčky: rád chodil na temná místa jako </a:t>
            </a:r>
            <a:r>
              <a:rPr lang="cs-CZ" sz="2800" dirty="0" smtClean="0"/>
              <a:t>popraviště a </a:t>
            </a:r>
            <a:r>
              <a:rPr lang="cs-CZ" sz="2800" dirty="0"/>
              <a:t>noční </a:t>
            </a:r>
            <a:r>
              <a:rPr lang="cs-CZ" sz="2800" dirty="0" smtClean="0"/>
              <a:t>hřbitovy.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 smtClean="0"/>
          </a:p>
          <a:p>
            <a:pPr>
              <a:lnSpc>
                <a:spcPct val="150000"/>
              </a:lnSpc>
            </a:pPr>
            <a:endParaRPr lang="cs-CZ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Nějaké ty mouchy má přece každý.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6769" y="1992923"/>
            <a:ext cx="102928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Mácha byl neuvěřitelně žárlivý, takže život s ním nebylo žádné peříčko.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Měl přátele, kteří ho </a:t>
            </a:r>
            <a:r>
              <a:rPr lang="cs-CZ" sz="2800" dirty="0" smtClean="0"/>
              <a:t>obdivovali, ale také nechápali </a:t>
            </a:r>
            <a:r>
              <a:rPr lang="cs-CZ" sz="2800" dirty="0" smtClean="0"/>
              <a:t>nejen pro jeho výstřední oblékání, a chování. Ale on býval raději sám. Pro někoho tak trošku podivín.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 to bylo teda s jeho koncem?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74124" y="1934308"/>
            <a:ext cx="75848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Po právech odešel do Litoměřic. Lori byla těhotná. Neměli moc peněz.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800" dirty="0" smtClean="0"/>
              <a:t> Když se narodil syn, chystal se Mácha rychle ke svatbě, ale onemocněl nakažlivou nemocí a ve svých šestadvaceti letech umřel.</a:t>
            </a:r>
            <a:endParaRPr lang="cs-CZ" sz="2800" dirty="0"/>
          </a:p>
        </p:txBody>
      </p:sp>
      <p:pic>
        <p:nvPicPr>
          <p:cNvPr id="4" name="Obrázek 3" descr="Kopie - má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14" y="1659519"/>
            <a:ext cx="2748593" cy="4249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417393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inkFloralBrocade_16x9_TP103417392.potx" id="{14BC1FF3-F868-44D0-B0DF-FFDF7467EBD7}" vid="{F15CEF05-6998-48EB-ACC7-6E0470854A5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TS103417393</Template>
  <TotalTime>0</TotalTime>
  <Words>529</Words>
  <Application>Microsoft Office PowerPoint</Application>
  <PresentationFormat>Vlastní</PresentationFormat>
  <Paragraphs>46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TS103417393</vt:lpstr>
      <vt:lpstr>KAREL HYNEK MÁCHA</vt:lpstr>
      <vt:lpstr>KAREL HYNEK MÁCHA</vt:lpstr>
      <vt:lpstr>Jaký byl asi Máchův život? Jak na tebe působí jeho podobizna?</vt:lpstr>
      <vt:lpstr>Jaký byl student?</vt:lpstr>
      <vt:lpstr>A to pořád jenom četl a studoval?</vt:lpstr>
      <vt:lpstr>A měl vůbec čas na holky? </vt:lpstr>
      <vt:lpstr>Víš, že měl rád taky cestování!</vt:lpstr>
      <vt:lpstr>Nějaké ty mouchy má přece každý.</vt:lpstr>
      <vt:lpstr>A jak to bylo teda s jeho koncem?</vt:lpstr>
      <vt:lpstr>A teď k jeho nejvýznamnější tvorbě.</vt:lpstr>
      <vt:lpstr>Proč vůbec Máj a ne květen?</vt:lpstr>
      <vt:lpstr>Krátký život, ale silný vliv.</vt:lpstr>
      <vt:lpstr>Určitě jsi slyšel o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2013-06-20T18:48:44Z</dcterms:created>
  <dcterms:modified xsi:type="dcterms:W3CDTF">2015-06-08T19:00:30Z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