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68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44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9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4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49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50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6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11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34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045C-CB96-4EA8-BB39-A01A3343C89F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4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045C-CB96-4EA8-BB39-A01A3343C89F}" type="datetimeFigureOut">
              <a:rPr lang="cs-CZ" smtClean="0"/>
              <a:t>11.10.2020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9C1-747D-45D3-8122-BA469658CF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Bradley Hand ITC" pitchFamily="66" charset="0"/>
              </a:rPr>
              <a:t>Víra a  náboženství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Výchova k občanství a ke zdraví 7.B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8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SVATÁ KRÁVA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Hinduisté mají také svá omezení v jídle. Posvátným zvířetem je pro ně </a:t>
            </a:r>
            <a:r>
              <a:rPr lang="cs-CZ" b="1" dirty="0" smtClean="0">
                <a:solidFill>
                  <a:srgbClr val="7030A0"/>
                </a:solidFill>
              </a:rPr>
              <a:t>KRÁVA</a:t>
            </a:r>
          </a:p>
          <a:p>
            <a:r>
              <a:rPr lang="cs-CZ" dirty="0" smtClean="0"/>
              <a:t>Nesmí se zabíjet a nesmí se jíst</a:t>
            </a:r>
          </a:p>
          <a:p>
            <a:r>
              <a:rPr lang="cs-CZ" dirty="0" smtClean="0"/>
              <a:t>Omezení platí pro DRŮBEŽÍ, VEPŘOVÉ a OSLÍ maso</a:t>
            </a:r>
          </a:p>
          <a:p>
            <a:r>
              <a:rPr lang="cs-CZ" dirty="0" smtClean="0"/>
              <a:t>Hinduisté vyznávají v jídle střídmost</a:t>
            </a:r>
          </a:p>
          <a:p>
            <a:r>
              <a:rPr lang="cs-CZ" dirty="0" smtClean="0"/>
              <a:t>Čím vyšší </a:t>
            </a:r>
            <a:r>
              <a:rPr lang="cs-CZ" b="1" dirty="0" smtClean="0">
                <a:solidFill>
                  <a:srgbClr val="7030A0"/>
                </a:solidFill>
              </a:rPr>
              <a:t>KASTA</a:t>
            </a:r>
            <a:r>
              <a:rPr lang="cs-CZ" dirty="0" smtClean="0"/>
              <a:t> tím přísnější předpisy pro to co jíst</a:t>
            </a:r>
          </a:p>
          <a:p>
            <a:r>
              <a:rPr lang="cs-CZ" dirty="0" smtClean="0"/>
              <a:t>Ti nejvyšší jsou přísní vegetariáni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93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MANTRA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to verš, nebo jen řada slabik, které se opakují pořád dokola</a:t>
            </a:r>
          </a:p>
          <a:p>
            <a:r>
              <a:rPr lang="cs-CZ" dirty="0" smtClean="0"/>
              <a:t>Nejsilnější je slabika </a:t>
            </a:r>
            <a:r>
              <a:rPr lang="cs-CZ" b="1" dirty="0" smtClean="0">
                <a:solidFill>
                  <a:srgbClr val="7030A0"/>
                </a:solidFill>
              </a:rPr>
              <a:t>ÓM</a:t>
            </a:r>
            <a:r>
              <a:rPr lang="cs-CZ" dirty="0" smtClean="0"/>
              <a:t>, nebo </a:t>
            </a:r>
            <a:r>
              <a:rPr lang="cs-CZ" b="1" dirty="0" smtClean="0">
                <a:solidFill>
                  <a:srgbClr val="7030A0"/>
                </a:solidFill>
              </a:rPr>
              <a:t>AUM</a:t>
            </a:r>
          </a:p>
          <a:p>
            <a:r>
              <a:rPr lang="cs-CZ" dirty="0" smtClean="0"/>
              <a:t>Hinduisté věří, že je to první slabika, jímž vznikl vesmír</a:t>
            </a:r>
          </a:p>
          <a:p>
            <a:r>
              <a:rPr lang="cs-CZ" dirty="0" smtClean="0"/>
              <a:t>Své oblíbené </a:t>
            </a:r>
            <a:r>
              <a:rPr lang="cs-CZ" b="1" dirty="0" smtClean="0">
                <a:solidFill>
                  <a:srgbClr val="7030A0"/>
                </a:solidFill>
              </a:rPr>
              <a:t>MANTRY</a:t>
            </a:r>
            <a:r>
              <a:rPr lang="cs-CZ" dirty="0" smtClean="0"/>
              <a:t> často tiše prozpěvují i cestou do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67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VÉDY A UPANIŠÁDY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Hinduisté mají velké množství svatých knih</a:t>
            </a:r>
          </a:p>
          <a:p>
            <a:r>
              <a:rPr lang="cs-CZ" dirty="0" smtClean="0"/>
              <a:t>Jsou to prastaré filozofické texty, legendy i dobrodružné příběhy</a:t>
            </a:r>
          </a:p>
          <a:p>
            <a:r>
              <a:rPr lang="cs-CZ" dirty="0" smtClean="0"/>
              <a:t>Nejstarší texty se jmenují </a:t>
            </a:r>
            <a:r>
              <a:rPr lang="cs-CZ" b="1" dirty="0" smtClean="0">
                <a:solidFill>
                  <a:srgbClr val="7030A0"/>
                </a:solidFill>
              </a:rPr>
              <a:t>VÉDY</a:t>
            </a:r>
            <a:r>
              <a:rPr lang="cs-CZ" dirty="0" smtClean="0"/>
              <a:t> – vědění. Zabývají se hudbou, bohoslužbami, vědami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UPANIŠÁDY</a:t>
            </a:r>
            <a:r>
              <a:rPr lang="cs-CZ" dirty="0" smtClean="0"/>
              <a:t> vysvětlují obtížné pasáže VÉD a vedou čtenáře k pochopení toho, co VÉDY říkají (učení o KARMĚ, putování DUŠÍ, PŘEVTĚLOVÁNÍ)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04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KASTOVNÍ SYSTÉM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Vyvíjel se dlouho a postupně. Je to rozdělení lidí do společenských tříd, kterým se říká VARNA. </a:t>
            </a:r>
            <a:r>
              <a:rPr lang="cs-CZ" u="sng" dirty="0" smtClean="0"/>
              <a:t>Jsou čtyři:</a:t>
            </a:r>
          </a:p>
          <a:p>
            <a:pPr marL="514350" indent="-514350">
              <a:buAutoNum type="arabicParenR"/>
            </a:pPr>
            <a:r>
              <a:rPr lang="cs-CZ" b="1" dirty="0" smtClean="0">
                <a:solidFill>
                  <a:srgbClr val="7030A0"/>
                </a:solidFill>
              </a:rPr>
              <a:t>BRAHMÁNI</a:t>
            </a:r>
            <a:r>
              <a:rPr lang="cs-CZ" dirty="0" smtClean="0"/>
              <a:t> – kněží, kteří vzdělávají ostatní </a:t>
            </a:r>
          </a:p>
          <a:p>
            <a:pPr marL="514350" indent="-514350">
              <a:buAutoNum type="arabicParenR"/>
            </a:pPr>
            <a:r>
              <a:rPr lang="cs-CZ" b="1" dirty="0" smtClean="0">
                <a:solidFill>
                  <a:srgbClr val="7030A0"/>
                </a:solidFill>
              </a:rPr>
              <a:t>KŠATRIOVÉ </a:t>
            </a:r>
            <a:r>
              <a:rPr lang="cs-CZ" dirty="0" smtClean="0"/>
              <a:t>– bojovníci, zákonodárci a ochránci</a:t>
            </a:r>
          </a:p>
          <a:p>
            <a:pPr marL="514350" indent="-514350">
              <a:buAutoNum type="arabicParenR"/>
            </a:pPr>
            <a:r>
              <a:rPr lang="cs-CZ" b="1" dirty="0" smtClean="0">
                <a:solidFill>
                  <a:srgbClr val="7030A0"/>
                </a:solidFill>
              </a:rPr>
              <a:t>VAIŠJOVÉ</a:t>
            </a:r>
            <a:r>
              <a:rPr lang="cs-CZ" dirty="0" smtClean="0"/>
              <a:t> – řemeslníci, zemědělci, kupci a všichni co poskytují materiální potřeby</a:t>
            </a:r>
          </a:p>
          <a:p>
            <a:pPr marL="514350" indent="-514350">
              <a:buAutoNum type="arabicParenR"/>
            </a:pPr>
            <a:r>
              <a:rPr lang="cs-CZ" b="1" dirty="0" smtClean="0">
                <a:solidFill>
                  <a:srgbClr val="7030A0"/>
                </a:solidFill>
              </a:rPr>
              <a:t>ŠUDROVÉ</a:t>
            </a:r>
            <a:r>
              <a:rPr lang="cs-CZ" dirty="0" smtClean="0"/>
              <a:t> – mají nejhorší postavení. Slouží ostatním </a:t>
            </a:r>
            <a:r>
              <a:rPr lang="cs-CZ" dirty="0" smtClean="0">
                <a:solidFill>
                  <a:srgbClr val="7030A0"/>
                </a:solidFill>
              </a:rPr>
              <a:t>VARNÁM</a:t>
            </a:r>
            <a:r>
              <a:rPr lang="cs-CZ" dirty="0" smtClean="0"/>
              <a:t>. Vykonávají manuální 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92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KASTOVNÍ SYSTÉM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Úplně nejníže, mimo kastovní systém žijí </a:t>
            </a:r>
            <a:r>
              <a:rPr lang="cs-CZ" b="1" dirty="0" smtClean="0">
                <a:solidFill>
                  <a:srgbClr val="7030A0"/>
                </a:solidFill>
              </a:rPr>
              <a:t>DALITÉ – NEDOTKNUTELNÍ </a:t>
            </a:r>
            <a:r>
              <a:rPr lang="cs-CZ" dirty="0" smtClean="0"/>
              <a:t>– pykají za své hříchy v předchozím životě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52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OBRÁZKY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566808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584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2129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5919"/>
            <a:ext cx="254793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73971"/>
            <a:ext cx="1511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12443"/>
            <a:ext cx="15970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4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HINDUISMUS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Je nejstarší vyznávané náboženství na světě</a:t>
            </a:r>
          </a:p>
          <a:p>
            <a:r>
              <a:rPr lang="cs-CZ" dirty="0" smtClean="0"/>
              <a:t>Jeho počátky jsou staré už víc než </a:t>
            </a:r>
            <a:r>
              <a:rPr lang="cs-CZ" b="1" dirty="0" smtClean="0">
                <a:solidFill>
                  <a:srgbClr val="FF0000"/>
                </a:solidFill>
              </a:rPr>
              <a:t>4000 </a:t>
            </a:r>
            <a:r>
              <a:rPr lang="cs-CZ" dirty="0" smtClean="0"/>
              <a:t>let.</a:t>
            </a:r>
          </a:p>
          <a:p>
            <a:r>
              <a:rPr lang="cs-CZ" dirty="0" smtClean="0"/>
              <a:t>Vznikl v </a:t>
            </a:r>
            <a:r>
              <a:rPr lang="cs-CZ" b="1" dirty="0" smtClean="0">
                <a:solidFill>
                  <a:srgbClr val="FF0000"/>
                </a:solidFill>
              </a:rPr>
              <a:t>INDII</a:t>
            </a:r>
          </a:p>
          <a:p>
            <a:r>
              <a:rPr lang="cs-CZ" dirty="0" smtClean="0"/>
              <a:t>Jedná se o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POLYTEISTICKÉ NÁBOŽENSTVÍ </a:t>
            </a:r>
            <a:r>
              <a:rPr lang="cs-CZ" dirty="0" smtClean="0"/>
              <a:t>– modlí se k mnoha bohům</a:t>
            </a:r>
          </a:p>
          <a:p>
            <a:r>
              <a:rPr lang="cs-CZ" dirty="0" smtClean="0"/>
              <a:t>Je to také způsob života, kultury, etiky, filozofie a představuje pravidla, jak správně žít</a:t>
            </a:r>
          </a:p>
          <a:p>
            <a:r>
              <a:rPr lang="cs-CZ" dirty="0" smtClean="0"/>
              <a:t>Na vrcholu božství je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BRAHMAN</a:t>
            </a:r>
            <a:r>
              <a:rPr lang="cs-CZ" dirty="0" smtClean="0"/>
              <a:t> – je mimo lidské chápání a lidský dosah, mimo čas i prostor. Takové úplné všechno, absolutno, je obsaženo všude ve vesmíru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09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TRIMÚRTA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Nejvyšší bytost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BRAHMAN</a:t>
            </a:r>
            <a:r>
              <a:rPr lang="cs-CZ" dirty="0" smtClean="0"/>
              <a:t> vládne světu prostřednictvím </a:t>
            </a:r>
            <a:r>
              <a:rPr lang="cs-CZ" dirty="0" err="1" smtClean="0"/>
              <a:t>trimúrty</a:t>
            </a:r>
            <a:r>
              <a:rPr lang="cs-CZ" dirty="0" smtClean="0"/>
              <a:t> – </a:t>
            </a:r>
            <a:r>
              <a:rPr lang="cs-CZ" u="sng" dirty="0" smtClean="0"/>
              <a:t>trojice bohů: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1. BRAHMAN </a:t>
            </a:r>
            <a:r>
              <a:rPr lang="cs-CZ" dirty="0" smtClean="0"/>
              <a:t>– tvůrce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2. VIŠNU </a:t>
            </a:r>
            <a:r>
              <a:rPr lang="cs-CZ" dirty="0" smtClean="0"/>
              <a:t>– ochránce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3. ŠIVA </a:t>
            </a:r>
            <a:r>
              <a:rPr lang="cs-CZ" dirty="0" smtClean="0"/>
              <a:t>– ničitel</a:t>
            </a:r>
          </a:p>
          <a:p>
            <a:r>
              <a:rPr lang="cs-CZ" dirty="0" err="1" smtClean="0"/>
              <a:t>Brahma</a:t>
            </a:r>
            <a:r>
              <a:rPr lang="cs-CZ" dirty="0" smtClean="0"/>
              <a:t> je stvořitel vesmíru. Narodil se z lotosového květu vyrůstajícího z </a:t>
            </a:r>
            <a:r>
              <a:rPr lang="cs-CZ" dirty="0" err="1" smtClean="0"/>
              <a:t>Višnuova</a:t>
            </a:r>
            <a:r>
              <a:rPr lang="cs-CZ" dirty="0" smtClean="0"/>
              <a:t> pupíku. Když se narodil, Višnu se probudil a převzal péči o svět. Dnes už ale moc uctíván není. Vynahrazuje ho jeho žena </a:t>
            </a:r>
            <a:r>
              <a:rPr lang="cs-CZ" b="1" dirty="0" smtClean="0">
                <a:solidFill>
                  <a:srgbClr val="C00000"/>
                </a:solidFill>
              </a:rPr>
              <a:t>SARASVÁTÍ-</a:t>
            </a:r>
            <a:r>
              <a:rPr lang="cs-CZ" dirty="0" smtClean="0"/>
              <a:t> bohyně moudrosti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46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VIŠNU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Nejvyznávanějším bohem je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VIŠNU</a:t>
            </a:r>
          </a:p>
          <a:p>
            <a:r>
              <a:rPr lang="cs-CZ" dirty="0" smtClean="0"/>
              <a:t>Hinduisté věří, že kdykoli se svět ocitne v nebezpečí a zlo vítězí, Višnu je zachrání, sestoupí na zem v podobě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AVATÁRA </a:t>
            </a:r>
            <a:r>
              <a:rPr lang="cs-CZ" dirty="0" smtClean="0"/>
              <a:t> - v nějaké fyzické podobě</a:t>
            </a:r>
          </a:p>
          <a:p>
            <a:r>
              <a:rPr lang="cs-CZ" u="sng" dirty="0" smtClean="0"/>
              <a:t>Nejpopulárnějším avatárem je:</a:t>
            </a: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1. KRŠNA </a:t>
            </a:r>
            <a:r>
              <a:rPr lang="cs-CZ" dirty="0" smtClean="0"/>
              <a:t>– velký bojovník a silný vládce, je dodnes uctíván jako bůh</a:t>
            </a:r>
          </a:p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2. RÁMA </a:t>
            </a:r>
            <a:r>
              <a:rPr lang="cs-CZ" dirty="0" smtClean="0"/>
              <a:t>– udatný král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54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ŠIVA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Je ničitelem</a:t>
            </a:r>
          </a:p>
          <a:p>
            <a:r>
              <a:rPr lang="cs-CZ" dirty="0" smtClean="0"/>
              <a:t>Boří to co </a:t>
            </a:r>
            <a:r>
              <a:rPr lang="cs-CZ" dirty="0" err="1" smtClean="0"/>
              <a:t>Brahma</a:t>
            </a:r>
            <a:r>
              <a:rPr lang="cs-CZ" dirty="0" smtClean="0"/>
              <a:t> stvořil a Višnu udržuje</a:t>
            </a:r>
          </a:p>
          <a:p>
            <a:r>
              <a:rPr lang="cs-CZ" dirty="0" smtClean="0"/>
              <a:t>Byl vyobrazován se 3 oky a hadem kolem krku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18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PŘEVTĚLOVÁNÍ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Jedním ze základních článků Hinduismu je víra v převtělování – </a:t>
            </a:r>
            <a:r>
              <a:rPr lang="cs-CZ" b="1" dirty="0" smtClean="0">
                <a:solidFill>
                  <a:srgbClr val="FF0000"/>
                </a:solidFill>
              </a:rPr>
              <a:t>REINKARNACE</a:t>
            </a:r>
          </a:p>
          <a:p>
            <a:r>
              <a:rPr lang="cs-CZ" dirty="0" smtClean="0"/>
              <a:t>Věří, že lidská duše ÁTMAN, putuje z těla do těla.</a:t>
            </a:r>
          </a:p>
          <a:p>
            <a:r>
              <a:rPr lang="cs-CZ" dirty="0" smtClean="0"/>
              <a:t>Říká se tomu </a:t>
            </a:r>
            <a:r>
              <a:rPr lang="cs-CZ" b="1" dirty="0" smtClean="0">
                <a:solidFill>
                  <a:srgbClr val="FF0000"/>
                </a:solidFill>
              </a:rPr>
              <a:t>SANSÁRA</a:t>
            </a:r>
            <a:r>
              <a:rPr lang="cs-CZ" dirty="0" smtClean="0"/>
              <a:t>. Duše prostě není závislá na svém těle. </a:t>
            </a:r>
          </a:p>
          <a:p>
            <a:r>
              <a:rPr lang="cs-CZ" dirty="0" smtClean="0"/>
              <a:t>Je jako šaty, shodíte je a obléknete si nové, stejně tak duše vymění jedno tělo za jiné.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Cílem každého zbožného hinduisty je </a:t>
            </a:r>
            <a:r>
              <a:rPr lang="cs-CZ" b="1" dirty="0" smtClean="0">
                <a:solidFill>
                  <a:srgbClr val="7030A0"/>
                </a:solidFill>
              </a:rPr>
              <a:t>MÓKŠA</a:t>
            </a:r>
            <a:r>
              <a:rPr lang="cs-CZ" dirty="0" smtClean="0"/>
              <a:t>, osvobození duše od putování z těla do těla a ukončení </a:t>
            </a:r>
            <a:r>
              <a:rPr lang="cs-CZ" b="1" dirty="0" smtClean="0">
                <a:solidFill>
                  <a:srgbClr val="7030A0"/>
                </a:solidFill>
              </a:rPr>
              <a:t>SANSÁRY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To je vlastně podstata hinduismu. Víra, že zbožným a správným životem lze ukončit převtělování a putování duše a dopravit ji do nebe, spojit s bohem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87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KARMA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Znamená </a:t>
            </a:r>
            <a:r>
              <a:rPr lang="cs-CZ" b="1" dirty="0" smtClean="0">
                <a:solidFill>
                  <a:srgbClr val="7030A0"/>
                </a:solidFill>
              </a:rPr>
              <a:t>ČIN</a:t>
            </a:r>
            <a:r>
              <a:rPr lang="cs-CZ" dirty="0" smtClean="0"/>
              <a:t> nebo </a:t>
            </a:r>
            <a:r>
              <a:rPr lang="cs-CZ" b="1" dirty="0" smtClean="0">
                <a:solidFill>
                  <a:srgbClr val="7030A0"/>
                </a:solidFill>
              </a:rPr>
              <a:t>SKUTEK</a:t>
            </a:r>
          </a:p>
          <a:p>
            <a:r>
              <a:rPr lang="cs-CZ" dirty="0" smtClean="0"/>
              <a:t>Je to zákon příčiny a následku</a:t>
            </a:r>
          </a:p>
          <a:p>
            <a:r>
              <a:rPr lang="cs-CZ" dirty="0" smtClean="0"/>
              <a:t>Co uděláte, to se vám vrátí</a:t>
            </a:r>
          </a:p>
          <a:p>
            <a:r>
              <a:rPr lang="cs-CZ" dirty="0" smtClean="0"/>
              <a:t>Je zhodnocením toho co člověk dělá. A dokonce zhodnocení i toho co dokonce nedělá</a:t>
            </a:r>
          </a:p>
          <a:p>
            <a:r>
              <a:rPr lang="cs-CZ" dirty="0" smtClean="0"/>
              <a:t>Čím horší vede člověk v obývaném těle život, tím horší bude </a:t>
            </a:r>
            <a:r>
              <a:rPr lang="cs-CZ" b="1" dirty="0" smtClean="0">
                <a:solidFill>
                  <a:srgbClr val="7030A0"/>
                </a:solidFill>
              </a:rPr>
              <a:t>KARMA</a:t>
            </a:r>
            <a:r>
              <a:rPr lang="cs-CZ" dirty="0" smtClean="0"/>
              <a:t>, a tím horší bude následující život (ten kdo žije hodně špatný život může spadnout dokonce i do zvířecí říše)</a:t>
            </a:r>
          </a:p>
          <a:p>
            <a:r>
              <a:rPr lang="cs-CZ" dirty="0" smtClean="0"/>
              <a:t> Každý opravdový hinduista se snaží žít nesobecky, spravedlivě, nelže, věnuje se dobročinnosti a tím vylepšuje </a:t>
            </a:r>
            <a:r>
              <a:rPr lang="cs-CZ" b="1" dirty="0" smtClean="0">
                <a:solidFill>
                  <a:srgbClr val="7030A0"/>
                </a:solidFill>
              </a:rPr>
              <a:t>KARMU</a:t>
            </a:r>
            <a:r>
              <a:rPr lang="cs-CZ" dirty="0" smtClean="0"/>
              <a:t> své duše pro příští život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750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ČTYŘI CESTY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Přiblížit se k osvobození duše, není vůbec jednoduché</a:t>
            </a:r>
          </a:p>
          <a:p>
            <a:r>
              <a:rPr lang="cs-CZ" dirty="0" smtClean="0"/>
              <a:t>Vedou k tomu čtyři uznávané cesty: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rgbClr val="FF0000"/>
                </a:solidFill>
              </a:rPr>
              <a:t>Cesta BHAKTI </a:t>
            </a:r>
            <a:r>
              <a:rPr lang="cs-CZ" dirty="0" smtClean="0"/>
              <a:t>– je cestou k oddanosti a lásky k bohům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rgbClr val="FF0000"/>
                </a:solidFill>
              </a:rPr>
              <a:t>Cesta KARMY </a:t>
            </a:r>
            <a:r>
              <a:rPr lang="cs-CZ" dirty="0" smtClean="0"/>
              <a:t>– je to cesta činorodosti a aktivity. Dobré skutky plodí dobré ovoce a špatné skutky zlé ovoce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rgbClr val="FF0000"/>
                </a:solidFill>
              </a:rPr>
              <a:t>Cesta DŽŇÁNY </a:t>
            </a:r>
            <a:r>
              <a:rPr lang="cs-CZ" dirty="0" smtClean="0"/>
              <a:t>– cesta poznání (nejobtížnější). Je potřeba nalézt osobního </a:t>
            </a:r>
            <a:r>
              <a:rPr lang="cs-CZ" b="1" dirty="0" smtClean="0">
                <a:solidFill>
                  <a:srgbClr val="7030A0"/>
                </a:solidFill>
              </a:rPr>
              <a:t>GURU</a:t>
            </a:r>
            <a:r>
              <a:rPr lang="cs-CZ" dirty="0" smtClean="0"/>
              <a:t> (učitel, zasvětitel, pomáhá dosáhnout největšího stupně vědění)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rgbClr val="FF0000"/>
                </a:solidFill>
              </a:rPr>
              <a:t>Cesta JÓGY </a:t>
            </a:r>
            <a:r>
              <a:rPr lang="cs-CZ" dirty="0" smtClean="0"/>
              <a:t>– spojení těla a boha. Důležitou úlohu hraje soustředění. Je to duchovní a tělesné cvičení.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01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SVATÉ POUTĚ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Hinduisté mají mnoho posvátných míst, někteří dokonce věří, že posvátná je celá Indie</a:t>
            </a:r>
          </a:p>
          <a:p>
            <a:r>
              <a:rPr lang="cs-CZ" u="sng" dirty="0" smtClean="0"/>
              <a:t>K posvátným místům patří </a:t>
            </a:r>
            <a:r>
              <a:rPr lang="cs-CZ" dirty="0" smtClean="0"/>
              <a:t>– hory, chrámy, řeky</a:t>
            </a:r>
          </a:p>
          <a:p>
            <a:r>
              <a:rPr lang="cs-CZ" dirty="0" smtClean="0"/>
              <a:t>Nejznámějším místem je řeka </a:t>
            </a:r>
            <a:r>
              <a:rPr lang="cs-CZ" b="1" dirty="0" smtClean="0">
                <a:solidFill>
                  <a:srgbClr val="7030A0"/>
                </a:solidFill>
              </a:rPr>
              <a:t>GANGA</a:t>
            </a:r>
            <a:r>
              <a:rPr lang="cs-CZ" dirty="0" smtClean="0"/>
              <a:t> – koupel v ní přináší očištění a přiblížení k bohu (milióny hinduistů se vydává do této řeky se vykoupat)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378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821</Words>
  <Application>Microsoft Office PowerPoint</Application>
  <PresentationFormat>Předvádění na obrazovce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Víra a  náboženství</vt:lpstr>
      <vt:lpstr>HINDUISMUS</vt:lpstr>
      <vt:lpstr>TRIMÚRTA</vt:lpstr>
      <vt:lpstr>VIŠNU</vt:lpstr>
      <vt:lpstr>ŠIVA</vt:lpstr>
      <vt:lpstr>PŘEVTĚLOVÁNÍ</vt:lpstr>
      <vt:lpstr>KARMA</vt:lpstr>
      <vt:lpstr>ČTYŘI CESTY</vt:lpstr>
      <vt:lpstr>SVATÉ POUTĚ</vt:lpstr>
      <vt:lpstr>SVATÁ KRÁVA</vt:lpstr>
      <vt:lpstr>MANTRA</vt:lpstr>
      <vt:lpstr>VÉDY A UPANIŠÁDY</vt:lpstr>
      <vt:lpstr>KASTOVNÍ SYSTÉM</vt:lpstr>
      <vt:lpstr>KASTOVNÍ SYSTÉM</vt:lpstr>
      <vt:lpstr>OBRÁZKY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Víra a  náboženství</dc:title>
  <dc:creator>ANA</dc:creator>
  <cp:lastModifiedBy>ANA</cp:lastModifiedBy>
  <cp:revision>1</cp:revision>
  <dcterms:created xsi:type="dcterms:W3CDTF">2020-10-11T21:58:30Z</dcterms:created>
  <dcterms:modified xsi:type="dcterms:W3CDTF">2020-10-11T22:07:49Z</dcterms:modified>
</cp:coreProperties>
</file>