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4" r:id="rId5"/>
    <p:sldId id="265" r:id="rId6"/>
    <p:sldId id="258" r:id="rId7"/>
    <p:sldId id="263" r:id="rId8"/>
    <p:sldId id="262" r:id="rId9"/>
    <p:sldId id="261" r:id="rId10"/>
    <p:sldId id="260" r:id="rId11"/>
    <p:sldId id="259" r:id="rId12"/>
    <p:sldId id="274" r:id="rId13"/>
    <p:sldId id="269" r:id="rId14"/>
    <p:sldId id="267" r:id="rId15"/>
    <p:sldId id="268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A206-5824-414E-B559-FDF252401876}" type="datetimeFigureOut">
              <a:rPr lang="cs-CZ" smtClean="0"/>
              <a:t>17.10.2020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3EFF-8945-4411-B8B7-0FDFD1AB89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567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A206-5824-414E-B559-FDF252401876}" type="datetimeFigureOut">
              <a:rPr lang="cs-CZ" smtClean="0"/>
              <a:t>17.10.2020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3EFF-8945-4411-B8B7-0FDFD1AB89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3259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A206-5824-414E-B559-FDF252401876}" type="datetimeFigureOut">
              <a:rPr lang="cs-CZ" smtClean="0"/>
              <a:t>17.10.2020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3EFF-8945-4411-B8B7-0FDFD1AB89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6522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A206-5824-414E-B559-FDF252401876}" type="datetimeFigureOut">
              <a:rPr lang="cs-CZ" smtClean="0"/>
              <a:t>17.10.2020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3EFF-8945-4411-B8B7-0FDFD1AB89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0323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A206-5824-414E-B559-FDF252401876}" type="datetimeFigureOut">
              <a:rPr lang="cs-CZ" smtClean="0"/>
              <a:t>17.10.2020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3EFF-8945-4411-B8B7-0FDFD1AB89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9326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A206-5824-414E-B559-FDF252401876}" type="datetimeFigureOut">
              <a:rPr lang="cs-CZ" smtClean="0"/>
              <a:t>17.10.2020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3EFF-8945-4411-B8B7-0FDFD1AB89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72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A206-5824-414E-B559-FDF252401876}" type="datetimeFigureOut">
              <a:rPr lang="cs-CZ" smtClean="0"/>
              <a:t>17.10.2020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3EFF-8945-4411-B8B7-0FDFD1AB89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86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A206-5824-414E-B559-FDF252401876}" type="datetimeFigureOut">
              <a:rPr lang="cs-CZ" smtClean="0"/>
              <a:t>17.10.2020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3EFF-8945-4411-B8B7-0FDFD1AB89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9986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A206-5824-414E-B559-FDF252401876}" type="datetimeFigureOut">
              <a:rPr lang="cs-CZ" smtClean="0"/>
              <a:t>17.10.2020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3EFF-8945-4411-B8B7-0FDFD1AB89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8363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A206-5824-414E-B559-FDF252401876}" type="datetimeFigureOut">
              <a:rPr lang="cs-CZ" smtClean="0"/>
              <a:t>17.10.2020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3EFF-8945-4411-B8B7-0FDFD1AB89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1914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A206-5824-414E-B559-FDF252401876}" type="datetimeFigureOut">
              <a:rPr lang="cs-CZ" smtClean="0"/>
              <a:t>17.10.2020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3EFF-8945-4411-B8B7-0FDFD1AB89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3732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CA206-5824-414E-B559-FDF252401876}" type="datetimeFigureOut">
              <a:rPr lang="cs-CZ" smtClean="0"/>
              <a:t>17.10.2020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E3EFF-8945-4411-B8B7-0FDFD1AB89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6210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BUDDHISMUS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7.B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055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NIRVÁNA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 smtClean="0"/>
              <a:t>konečný stav absolutní blaženosti, kdy skončí koloběh převtělování lidské duše z těla do těla.</a:t>
            </a:r>
          </a:p>
          <a:p>
            <a:pPr marL="0" indent="0">
              <a:buNone/>
            </a:pPr>
            <a:r>
              <a:rPr lang="cs-CZ" dirty="0" smtClean="0"/>
              <a:t>Už nejsou žádné touhy, a tím pádem ani starosti a bolesti</a:t>
            </a:r>
          </a:p>
          <a:p>
            <a:pPr marL="0" indent="0">
              <a:buNone/>
            </a:pPr>
            <a:r>
              <a:rPr lang="cs-CZ" dirty="0" smtClean="0"/>
              <a:t>K osvícení lze dojít i pomocí recitace </a:t>
            </a:r>
            <a:r>
              <a:rPr lang="cs-CZ" b="1" dirty="0" smtClean="0">
                <a:solidFill>
                  <a:srgbClr val="7030A0"/>
                </a:solidFill>
              </a:rPr>
              <a:t>MANTRY</a:t>
            </a:r>
            <a:r>
              <a:rPr lang="cs-CZ" dirty="0" smtClean="0"/>
              <a:t>, </a:t>
            </a:r>
            <a:r>
              <a:rPr lang="cs-CZ" b="1" dirty="0" smtClean="0">
                <a:solidFill>
                  <a:srgbClr val="7030A0"/>
                </a:solidFill>
              </a:rPr>
              <a:t>MEDITACÍ </a:t>
            </a:r>
            <a:r>
              <a:rPr lang="cs-CZ" dirty="0" smtClean="0"/>
              <a:t>nebo </a:t>
            </a:r>
            <a:r>
              <a:rPr lang="cs-CZ" b="1" dirty="0" smtClean="0">
                <a:solidFill>
                  <a:srgbClr val="7030A0"/>
                </a:solidFill>
              </a:rPr>
              <a:t>PRACÍ</a:t>
            </a:r>
            <a:r>
              <a:rPr lang="cs-CZ" dirty="0" smtClean="0"/>
              <a:t> (štípání dříví, nošení vody)</a:t>
            </a:r>
          </a:p>
          <a:p>
            <a:pPr marL="0" indent="0">
              <a:buNone/>
            </a:pPr>
            <a:r>
              <a:rPr lang="cs-CZ" dirty="0" smtClean="0"/>
              <a:t>Ti kteří chtějí dojít k osvícení a probuzení, může pomáhat SANGHA (staré společenství mnichů a mnišek)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3105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Patero předpisů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Buddha kázal, že věčný koloběh života a smrti vylučuje věčnou duši, ve kterou věří hinduismus.</a:t>
            </a:r>
          </a:p>
          <a:p>
            <a:r>
              <a:rPr lang="cs-CZ" dirty="0" smtClean="0"/>
              <a:t>Buddha tvrdil, že duše je jen svazek životních zkušeností, které se smrtí mizí. </a:t>
            </a:r>
          </a:p>
          <a:p>
            <a:r>
              <a:rPr lang="cs-CZ" dirty="0" smtClean="0"/>
              <a:t>Je proto nutné, chovat se co nejvíc morálně, podle patera předpisů. </a:t>
            </a:r>
          </a:p>
          <a:p>
            <a:r>
              <a:rPr lang="cs-CZ" dirty="0" smtClean="0"/>
              <a:t>Řídí se jimi všichni buddhisté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3602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PATERO PŘEDPISŮ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1. NESMÍŠ NIKOMU VZÍT ŽIVOT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2. NESMÍŠ UBLÍŽIT ŽÁDNÉ ŽIVÉ BYTOSTI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3. NESMÍŠ VZÍT, CO NENÍ TVÉ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4. NESMĚJÍ LHÁT, POMLOUVAT A ŠÍŘIT VÝMYSLI A ŠKODIT TAK JINÝM LIDEM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5. MUSÍŠ SE VYHÝBAT DROGÁM, ALKOHOLU A OBECNĚ NEVHODNÉMU CHOVÁNÍ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8896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KARMA A REINKARNACE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Patero přikázání je důležité dodržovat, protože všechny skutky člověka vytvářejí jeho karmu, a ta je rozhodující pro další </a:t>
            </a:r>
            <a:r>
              <a:rPr lang="cs-CZ" u="sng" dirty="0" smtClean="0">
                <a:solidFill>
                  <a:srgbClr val="7030A0"/>
                </a:solidFill>
              </a:rPr>
              <a:t>převtělení = </a:t>
            </a:r>
            <a:r>
              <a:rPr lang="cs-CZ" b="1" dirty="0" smtClean="0">
                <a:solidFill>
                  <a:srgbClr val="7030A0"/>
                </a:solidFill>
              </a:rPr>
              <a:t>REINKARNACI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Jen ti nejušlechtilejší, ti nejlepší z nejlepších dosáhnou</a:t>
            </a:r>
            <a:r>
              <a:rPr lang="cs-CZ" b="1" dirty="0" smtClean="0">
                <a:solidFill>
                  <a:srgbClr val="7030A0"/>
                </a:solidFill>
              </a:rPr>
              <a:t> NIRVÁNY </a:t>
            </a:r>
            <a:r>
              <a:rPr lang="cs-CZ" dirty="0" smtClean="0"/>
              <a:t>– už se nepřevtělují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9845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DRAHMA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Buddhu uctívají mniši především v klášteře.</a:t>
            </a:r>
          </a:p>
          <a:p>
            <a:r>
              <a:rPr lang="cs-CZ" dirty="0" smtClean="0"/>
              <a:t>Oni jsou nositelem buddhistické víry, meditují, učí lidí </a:t>
            </a:r>
            <a:r>
              <a:rPr lang="cs-CZ" b="1" dirty="0" smtClean="0">
                <a:solidFill>
                  <a:srgbClr val="FF0000"/>
                </a:solidFill>
              </a:rPr>
              <a:t>VESMÍRNÝ ZÁKON = DHARMA</a:t>
            </a:r>
          </a:p>
          <a:p>
            <a:r>
              <a:rPr lang="cs-CZ" dirty="0" smtClean="0"/>
              <a:t>Je to cesta  k univerzální pravdě, nebo tady pravda samotná. Mniši žijí podle přísných pravidel nesmějí jíst mimo klášterní rozvrh doby jídla, nesmějí používat voňavky a parfémy, přijímat dary ze zlata a stříbra, bavit se zpěvem a tancem, nesmějí si dopřát žádný luxus. Jsou závislí na jídle, které jim lidé přinesou.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7066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DVĚ CESTY BUDDHISMU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THÉRAVÁDOVÝ BUDDHISMUS</a:t>
            </a:r>
          </a:p>
          <a:p>
            <a:r>
              <a:rPr lang="cs-CZ" dirty="0" smtClean="0"/>
              <a:t>Cesta ke spáse určená hlavně pro mnichy. Vychází z </a:t>
            </a:r>
            <a:r>
              <a:rPr lang="cs-CZ" dirty="0" err="1" smtClean="0"/>
              <a:t>pálijského</a:t>
            </a:r>
            <a:r>
              <a:rPr lang="cs-CZ" dirty="0" smtClean="0"/>
              <a:t> kánonu. Mniši věří, že Buddha byl vlastně obyčejný člověk a je jen jedním z mnoha </a:t>
            </a:r>
            <a:r>
              <a:rPr lang="cs-CZ" dirty="0" err="1" smtClean="0"/>
              <a:t>buddhů</a:t>
            </a:r>
            <a:r>
              <a:rPr lang="cs-CZ" dirty="0" smtClean="0"/>
              <a:t>. Nirvány, vysvobozením a blaženosti, lze dosáhnout následováním života Buddhy.</a:t>
            </a:r>
          </a:p>
          <a:p>
            <a:r>
              <a:rPr lang="cs-CZ" b="1" dirty="0" smtClean="0">
                <a:solidFill>
                  <a:srgbClr val="7030A0"/>
                </a:solidFill>
              </a:rPr>
              <a:t>MAHÁJÁNOVÝ BUDDHISMUS</a:t>
            </a:r>
          </a:p>
          <a:p>
            <a:r>
              <a:rPr lang="cs-CZ" dirty="0" smtClean="0"/>
              <a:t>Věří, že Buddha byl nadpřirozenou bytostí, ale i oni věří že Buddhů už bylo hodně a hodně ještě bude. Věří že jsou mezi námi na zemi lidé, kteří již nirvány dosáhly, ale zůstávají zde, aby pomohli k nirváně dalším lidem.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7195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LAMAISMUS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 </a:t>
            </a:r>
            <a:r>
              <a:rPr lang="cs-CZ" dirty="0" err="1" smtClean="0"/>
              <a:t>mahájánového</a:t>
            </a:r>
            <a:r>
              <a:rPr lang="cs-CZ" dirty="0" smtClean="0"/>
              <a:t> buddhismu se odštěpil </a:t>
            </a:r>
            <a:r>
              <a:rPr lang="cs-CZ" b="1" dirty="0" smtClean="0">
                <a:solidFill>
                  <a:srgbClr val="7030A0"/>
                </a:solidFill>
              </a:rPr>
              <a:t>LÁMAISMUS</a:t>
            </a:r>
            <a:r>
              <a:rPr lang="cs-CZ" dirty="0" smtClean="0"/>
              <a:t>, buddhismus </a:t>
            </a:r>
            <a:r>
              <a:rPr lang="cs-CZ" b="1" dirty="0" smtClean="0">
                <a:solidFill>
                  <a:srgbClr val="7030A0"/>
                </a:solidFill>
              </a:rPr>
              <a:t>TIBETU</a:t>
            </a:r>
          </a:p>
          <a:p>
            <a:r>
              <a:rPr lang="cs-CZ" b="1" dirty="0" smtClean="0">
                <a:solidFill>
                  <a:srgbClr val="7030A0"/>
                </a:solidFill>
              </a:rPr>
              <a:t>LÁMA </a:t>
            </a:r>
            <a:r>
              <a:rPr lang="cs-CZ" dirty="0" smtClean="0"/>
              <a:t>= učitel, duchovní guru</a:t>
            </a:r>
          </a:p>
          <a:p>
            <a:r>
              <a:rPr lang="cs-CZ" dirty="0" smtClean="0"/>
              <a:t>Nejvyšší duchovní představitel tibetských buddhistů je </a:t>
            </a:r>
            <a:r>
              <a:rPr lang="cs-CZ" b="1" dirty="0" smtClean="0">
                <a:solidFill>
                  <a:srgbClr val="7030A0"/>
                </a:solidFill>
              </a:rPr>
              <a:t>DALAJLÁMA = OCEÁN MOUDROSTI</a:t>
            </a:r>
          </a:p>
          <a:p>
            <a:r>
              <a:rPr lang="cs-CZ" dirty="0" smtClean="0"/>
              <a:t>Věří, že každý další dalajláma je reinkarnací předešlého dalajlámy</a:t>
            </a:r>
          </a:p>
          <a:p>
            <a:r>
              <a:rPr lang="cs-CZ" dirty="0" smtClean="0"/>
              <a:t>Současný dalajláma je</a:t>
            </a:r>
            <a:r>
              <a:rPr lang="cs-CZ" b="1" dirty="0" smtClean="0">
                <a:solidFill>
                  <a:srgbClr val="7030A0"/>
                </a:solidFill>
              </a:rPr>
              <a:t> 14 </a:t>
            </a:r>
            <a:r>
              <a:rPr lang="cs-CZ" dirty="0" smtClean="0"/>
              <a:t>v pořadí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9567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SVÁTKY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Lidé chodí v průvodech do chrámů, přinášejí mnichům jídlo a konají dobré skutky nebo se alespoň snaží prožít celý den bez hříchu. Meditují</a:t>
            </a:r>
          </a:p>
          <a:p>
            <a:r>
              <a:rPr lang="cs-CZ" b="1" dirty="0" smtClean="0">
                <a:solidFill>
                  <a:srgbClr val="7030A0"/>
                </a:solidFill>
              </a:rPr>
              <a:t>VESAK </a:t>
            </a:r>
            <a:r>
              <a:rPr lang="cs-CZ" dirty="0" smtClean="0"/>
              <a:t>– Buddhovy narozeniny, nejdůležitější den v roce. Slaví se prvním úplňkem v květnu a je oslavou Buddhova narození, jeho osvícení smrti zároveň</a:t>
            </a:r>
          </a:p>
          <a:p>
            <a:r>
              <a:rPr lang="cs-CZ" b="1" dirty="0" smtClean="0">
                <a:solidFill>
                  <a:srgbClr val="7030A0"/>
                </a:solidFill>
              </a:rPr>
              <a:t>SVÁTEK PLOVOUCÍCH MISEK</a:t>
            </a:r>
          </a:p>
          <a:p>
            <a:r>
              <a:rPr lang="cs-CZ" dirty="0" smtClean="0"/>
              <a:t>Se koná ve dvanáctém lunárním měsíci, o půlnoci. Lidé přinášejí k řekám misky vytvořené z listů. Misky jsou plné květů, vonných tyčinek s svíček. Jak odplouvají po vodě, odplouvá i všechno neštěstí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2135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MEDITACE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Je moc důležitá</a:t>
            </a:r>
          </a:p>
          <a:p>
            <a:r>
              <a:rPr lang="cs-CZ" dirty="0" smtClean="0"/>
              <a:t>Věří, že právě díky ní dosáhl Buddha svého osvícení</a:t>
            </a:r>
          </a:p>
          <a:p>
            <a:r>
              <a:rPr lang="cs-CZ" dirty="0" smtClean="0"/>
              <a:t>K modlení používají </a:t>
            </a:r>
            <a:r>
              <a:rPr lang="cs-CZ" b="1" dirty="0" smtClean="0">
                <a:solidFill>
                  <a:srgbClr val="7030A0"/>
                </a:solidFill>
              </a:rPr>
              <a:t>RŮŽENEC </a:t>
            </a:r>
            <a:r>
              <a:rPr lang="cs-CZ" dirty="0" smtClean="0"/>
              <a:t>= na niti navlečené kuličky v přesném počtu a buddhisté podle nich počítají, kolik už odříkali manter nebo kolikrát vyslovily jméno Buddha.</a:t>
            </a:r>
          </a:p>
          <a:p>
            <a:r>
              <a:rPr lang="cs-CZ" dirty="0" smtClean="0"/>
              <a:t>Nejznámější mantra se jmenuje</a:t>
            </a:r>
            <a:r>
              <a:rPr lang="cs-CZ" b="1" dirty="0" smtClean="0">
                <a:solidFill>
                  <a:srgbClr val="7030A0"/>
                </a:solidFill>
              </a:rPr>
              <a:t>: KLENOT V LOTOSU </a:t>
            </a:r>
            <a:r>
              <a:rPr lang="cs-CZ" dirty="0" smtClean="0"/>
              <a:t>a zní: </a:t>
            </a:r>
            <a:r>
              <a:rPr lang="cs-CZ" b="1" dirty="0" smtClean="0">
                <a:solidFill>
                  <a:srgbClr val="7030A0"/>
                </a:solidFill>
              </a:rPr>
              <a:t>ÓM MANI PADNE BÚM</a:t>
            </a:r>
          </a:p>
          <a:p>
            <a:r>
              <a:rPr lang="cs-CZ" dirty="0" smtClean="0"/>
              <a:t>Tato mantra je napsána na měděných otáčivých válcích umístěných v klášteře. Říká se jim </a:t>
            </a:r>
            <a:r>
              <a:rPr lang="cs-CZ" b="1" dirty="0" smtClean="0">
                <a:solidFill>
                  <a:srgbClr val="7030A0"/>
                </a:solidFill>
              </a:rPr>
              <a:t>MODLÍCÍ MLÝNKY</a:t>
            </a:r>
          </a:p>
          <a:p>
            <a:r>
              <a:rPr lang="cs-CZ" dirty="0" smtClean="0"/>
              <a:t> a lidé je roztáčejí, aby pozitivní vlnění, vibrace, které tato mantra vysílá, poslali do všech světových stran.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0008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OBRÁZKY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2731245" cy="204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44824"/>
            <a:ext cx="251777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00808"/>
            <a:ext cx="21463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22" y="4077072"/>
            <a:ext cx="273050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17032"/>
            <a:ext cx="2682875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582" y="4142386"/>
            <a:ext cx="213995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419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BUDDHISMUS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Je náboženství Asie, dnes především Barmy, Thajska, Kambodže, Laosu, Vietnamu, Tibetu, Srí Lanky a Japonska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BUDDHA</a:t>
            </a:r>
            <a:r>
              <a:rPr lang="cs-CZ" dirty="0" smtClean="0"/>
              <a:t> – podle kterého se toto náboženství jmenuje, se narodil do bohaté šlechtické rodiny na pomezí dnešního Nepálu a Indie okolo roku 560 př. N. l. 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Jmenoval se původně </a:t>
            </a:r>
            <a:r>
              <a:rPr lang="cs-CZ" b="1" dirty="0" smtClean="0">
                <a:solidFill>
                  <a:srgbClr val="7030A0"/>
                </a:solidFill>
              </a:rPr>
              <a:t>SIDDHÁRTHA GAUTAMA</a:t>
            </a:r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r>
              <a:rPr lang="cs-CZ" dirty="0" smtClean="0"/>
              <a:t>Dětství strávil v přepychu, ale jednoho dne se ocitl mimo palác. Na ulici uviděl starého muže, kterému stáří sebralo sílu, potom viděl nemocného chudáka, jak se celý třepe bolestí a nikdo mu nepomůže. Nakonec uviděl svatého potulného mudrce, který prosil o almužnu, aby měl na jídlo.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2477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BUDHA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Tento chudý světec byl spokojený a vyrovnaný.</a:t>
            </a:r>
          </a:p>
          <a:p>
            <a:r>
              <a:rPr lang="cs-CZ" dirty="0" smtClean="0"/>
              <a:t>Tak si malý Buddha uvědomil, že všechny radosti života jsou pomíjivé a bezcenné. Nejsou k ničemu. Zatoužil po opravdovém životě, po opravdovém poznání.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2968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STROM PROBUZENÍ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Jednoho dne utekl z domu a přidal se k potulným mnichům. Žil v zemi, kde uznávali hinduismus. Snažil se žít podle jejich zákonů, ale cesta poznání nepřicházela</a:t>
            </a:r>
          </a:p>
          <a:p>
            <a:r>
              <a:rPr lang="cs-CZ" dirty="0" smtClean="0"/>
              <a:t>Jednou, když meditoval pod stromem, přišlo </a:t>
            </a:r>
            <a:r>
              <a:rPr lang="cs-CZ" b="1" dirty="0" smtClean="0">
                <a:solidFill>
                  <a:srgbClr val="7030A0"/>
                </a:solidFill>
              </a:rPr>
              <a:t>PROBUZENÍ</a:t>
            </a:r>
            <a:r>
              <a:rPr lang="cs-CZ" dirty="0" smtClean="0"/>
              <a:t> – najednou viděl všechny své předchozí životy, kterými jeho duše putovala.</a:t>
            </a:r>
          </a:p>
          <a:p>
            <a:r>
              <a:rPr lang="cs-CZ" dirty="0" smtClean="0"/>
              <a:t>Pochopil, že všechny strasti, které lidé mají, pocházejí z jeho </a:t>
            </a:r>
            <a:r>
              <a:rPr lang="cs-CZ" b="1" dirty="0" smtClean="0">
                <a:solidFill>
                  <a:srgbClr val="7030A0"/>
                </a:solidFill>
              </a:rPr>
              <a:t>TOUHY</a:t>
            </a:r>
            <a:r>
              <a:rPr lang="cs-CZ" dirty="0" smtClean="0"/>
              <a:t>. Tím, že si lidé cokoliv přejí, touží po tom, sami sebe odsuzují k utrpení. Protože když něco chceme a nemáme to, trápíme se. A když to dostaneš, chceš zase něco jiného. Tak to jde pořád dokola.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7084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STROM PROBUZENÍ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Pak Buddhovi došlo, že je lepší po ničem netoužit, protože toužení je vlastně – </a:t>
            </a:r>
            <a:r>
              <a:rPr lang="cs-CZ" b="1" dirty="0" smtClean="0">
                <a:solidFill>
                  <a:srgbClr val="7030A0"/>
                </a:solidFill>
              </a:rPr>
              <a:t>UTRPENÍ</a:t>
            </a:r>
          </a:p>
          <a:p>
            <a:r>
              <a:rPr lang="cs-CZ" dirty="0" smtClean="0"/>
              <a:t>Jednou, to už byl Buddha považovaný se ho ptali: JSI BŮH? Ne. PAK JSI TEDY ANDĚL? Ne. JSI SVĚTEC? Ne JSEM PROBUZENÝ</a:t>
            </a:r>
          </a:p>
          <a:p>
            <a:endParaRPr lang="cs-CZ" dirty="0" smtClean="0"/>
          </a:p>
          <a:p>
            <a:r>
              <a:rPr lang="cs-CZ" b="1" dirty="0" smtClean="0">
                <a:solidFill>
                  <a:srgbClr val="7030A0"/>
                </a:solidFill>
              </a:rPr>
              <a:t>POD STROMEM PROBUZENÍ NAŠEL BUDDHA SVÉ POZNÁNÍ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9976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BUDDHA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Buddha zemřel v</a:t>
            </a:r>
            <a:r>
              <a:rPr lang="cs-CZ" b="1" dirty="0" smtClean="0">
                <a:solidFill>
                  <a:srgbClr val="7030A0"/>
                </a:solidFill>
              </a:rPr>
              <a:t> 80 </a:t>
            </a:r>
            <a:r>
              <a:rPr lang="cs-CZ" dirty="0" smtClean="0"/>
              <a:t>letech</a:t>
            </a:r>
          </a:p>
          <a:p>
            <a:r>
              <a:rPr lang="cs-CZ" dirty="0" smtClean="0"/>
              <a:t>Jeho prvními stoupenci, prvními buddhisty, se stali chudí mniši. Těchto 5 mnichů dále šířilo </a:t>
            </a:r>
            <a:r>
              <a:rPr lang="cs-CZ" dirty="0" err="1" smtClean="0"/>
              <a:t>buddhovo</a:t>
            </a:r>
            <a:r>
              <a:rPr lang="cs-CZ" dirty="0" smtClean="0"/>
              <a:t> učení.</a:t>
            </a:r>
          </a:p>
          <a:p>
            <a:r>
              <a:rPr lang="cs-CZ" dirty="0" smtClean="0"/>
              <a:t>Hlavní myšlenkou jeho učení jsou </a:t>
            </a:r>
            <a:r>
              <a:rPr lang="cs-CZ" b="1" dirty="0" smtClean="0">
                <a:solidFill>
                  <a:srgbClr val="7030A0"/>
                </a:solidFill>
              </a:rPr>
              <a:t>4 PRAVDY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2261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ČTYŘI VZNEŠENÉ PRAVDY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1. </a:t>
            </a:r>
            <a:r>
              <a:rPr lang="cs-CZ" b="1" dirty="0" smtClean="0">
                <a:solidFill>
                  <a:srgbClr val="7030A0"/>
                </a:solidFill>
              </a:rPr>
              <a:t>ŽIVOT JE POMÍJIVÝ </a:t>
            </a:r>
            <a:r>
              <a:rPr lang="cs-CZ" dirty="0" smtClean="0"/>
              <a:t>– proto vždy nakonec přináší bolest a utrpení a konec</a:t>
            </a:r>
          </a:p>
          <a:p>
            <a:r>
              <a:rPr lang="cs-CZ" b="1" dirty="0" smtClean="0">
                <a:solidFill>
                  <a:srgbClr val="7030A0"/>
                </a:solidFill>
              </a:rPr>
              <a:t>2. LIDSKÁ STRAST A UTRPENÍ JE VÝSLEDKEM TOUHY PO ŠTĚSTÍ </a:t>
            </a:r>
            <a:r>
              <a:rPr lang="cs-CZ" dirty="0" smtClean="0"/>
              <a:t>– po penězích, po lidských radostech</a:t>
            </a:r>
          </a:p>
          <a:p>
            <a:r>
              <a:rPr lang="cs-CZ" dirty="0" smtClean="0"/>
              <a:t>3. </a:t>
            </a:r>
            <a:r>
              <a:rPr lang="cs-CZ" b="1" dirty="0" smtClean="0">
                <a:solidFill>
                  <a:srgbClr val="7030A0"/>
                </a:solidFill>
              </a:rPr>
              <a:t>ODSTRANÍME-LI PŘÍČINU, ZMIZÍ I NÁSLEDEK </a:t>
            </a:r>
            <a:r>
              <a:rPr lang="cs-CZ" dirty="0" smtClean="0"/>
              <a:t>– odstraním touhy a zmizí utrpení a bolest</a:t>
            </a:r>
          </a:p>
          <a:p>
            <a:r>
              <a:rPr lang="cs-CZ" dirty="0" smtClean="0"/>
              <a:t>4. </a:t>
            </a:r>
            <a:r>
              <a:rPr lang="cs-CZ" b="1" dirty="0" smtClean="0">
                <a:solidFill>
                  <a:srgbClr val="7030A0"/>
                </a:solidFill>
              </a:rPr>
              <a:t>JEDINOU CESTOU K ODSTRANĚNÍ TOUHY, JE VYDAT SE NA STŘEDNÍ CESTU MEZI ASKETISMEM A ROZKOŠNICTVÍM – </a:t>
            </a:r>
            <a:r>
              <a:rPr lang="cs-CZ" dirty="0" smtClean="0"/>
              <a:t>říká se tomu UŠLECHTILÁ OSMIDÍLNÁ STEZKA (návod v 8 bodech, jak vést morální, spravedlivý a vyvážený život, který nakonec povede k NIRVÁNĚ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1198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7030A0"/>
                </a:solidFill>
              </a:rPr>
              <a:t>BUDDHA</a:t>
            </a:r>
            <a:r>
              <a:rPr lang="cs-CZ" dirty="0" smtClean="0"/>
              <a:t> sám nic o svém učení nenapsal, až jeho žáci začali shromažďovat jeho moudro</a:t>
            </a:r>
          </a:p>
          <a:p>
            <a:r>
              <a:rPr lang="cs-CZ" dirty="0" smtClean="0"/>
              <a:t>Nejstarší je společenství </a:t>
            </a:r>
            <a:r>
              <a:rPr lang="cs-CZ" b="1" dirty="0" smtClean="0">
                <a:solidFill>
                  <a:srgbClr val="7030A0"/>
                </a:solidFill>
              </a:rPr>
              <a:t>SANGBA</a:t>
            </a:r>
            <a:r>
              <a:rPr lang="cs-CZ" dirty="0" smtClean="0"/>
              <a:t> – oni až skoro  po 200 letech od </a:t>
            </a:r>
            <a:r>
              <a:rPr lang="cs-CZ" dirty="0" err="1" smtClean="0"/>
              <a:t>buddhova</a:t>
            </a:r>
            <a:r>
              <a:rPr lang="cs-CZ" dirty="0" smtClean="0"/>
              <a:t> úmrtí napsali </a:t>
            </a:r>
            <a:r>
              <a:rPr lang="cs-CZ" dirty="0" err="1" smtClean="0"/>
              <a:t>buddhovo</a:t>
            </a:r>
            <a:r>
              <a:rPr lang="cs-CZ" dirty="0" smtClean="0"/>
              <a:t> učení – </a:t>
            </a:r>
            <a:r>
              <a:rPr lang="cs-CZ" b="1" dirty="0" smtClean="0">
                <a:solidFill>
                  <a:srgbClr val="7030A0"/>
                </a:solidFill>
              </a:rPr>
              <a:t>PÁLIJSKÝ KÁNON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0790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FF0000"/>
                </a:solidFill>
                <a:latin typeface="Bradley Hand ITC" pitchFamily="66" charset="0"/>
              </a:rPr>
              <a:t>TIPITAKA, TŘI KOŠE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>
                <a:solidFill>
                  <a:srgbClr val="7030A0"/>
                </a:solidFill>
              </a:rPr>
              <a:t>Toto učení je rozděleno na 3 části:</a:t>
            </a:r>
          </a:p>
          <a:p>
            <a:r>
              <a:rPr lang="cs-CZ" dirty="0" smtClean="0"/>
              <a:t>1.</a:t>
            </a:r>
            <a:r>
              <a:rPr lang="cs-CZ" b="1" dirty="0" smtClean="0">
                <a:solidFill>
                  <a:srgbClr val="7030A0"/>
                </a:solidFill>
              </a:rPr>
              <a:t> SANGHA </a:t>
            </a:r>
            <a:r>
              <a:rPr lang="cs-CZ" dirty="0" smtClean="0"/>
              <a:t>– mnišská obec</a:t>
            </a:r>
          </a:p>
          <a:p>
            <a:r>
              <a:rPr lang="cs-CZ" dirty="0" smtClean="0"/>
              <a:t>2. nejrůznější rozpravy</a:t>
            </a:r>
          </a:p>
          <a:p>
            <a:r>
              <a:rPr lang="cs-CZ" dirty="0" smtClean="0"/>
              <a:t>3. rozbory debat a Buddhových výroků</a:t>
            </a:r>
          </a:p>
          <a:p>
            <a:r>
              <a:rPr lang="cs-CZ" dirty="0" smtClean="0"/>
              <a:t>Někteří buddhisté, v Tibetu, věří, že Buddhovy texty se zjevují postupně, že byly ukryty tak dlouho, dokud je nebyly schopni přijmout a správně pochopit</a:t>
            </a:r>
          </a:p>
          <a:p>
            <a:r>
              <a:rPr lang="cs-CZ" dirty="0" smtClean="0"/>
              <a:t>Jedním takovým slavným textem je</a:t>
            </a:r>
            <a:r>
              <a:rPr lang="cs-CZ" b="1" dirty="0" smtClean="0">
                <a:solidFill>
                  <a:srgbClr val="7030A0"/>
                </a:solidFill>
              </a:rPr>
              <a:t>: TIBETSKÁ KNIHA MRTVÝCH</a:t>
            </a:r>
            <a:r>
              <a:rPr lang="cs-CZ" dirty="0" smtClean="0"/>
              <a:t> – je to návod, jak se má člověk chovat ve chvíli, kdy jeho tělo zemřelo a duše ho opustila, ale ještě nenastalo nové převtělení. Je to cesta jak z umírání dojít k </a:t>
            </a:r>
            <a:r>
              <a:rPr lang="cs-CZ" b="1" dirty="0" smtClean="0">
                <a:solidFill>
                  <a:srgbClr val="7030A0"/>
                </a:solidFill>
              </a:rPr>
              <a:t>OSVOBOZENÍ = NIRVÁNA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80162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1216</Words>
  <Application>Microsoft Office PowerPoint</Application>
  <PresentationFormat>Předvádění na obrazovce (4:3)</PresentationFormat>
  <Paragraphs>91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systému Office</vt:lpstr>
      <vt:lpstr>BUDDHISMUS</vt:lpstr>
      <vt:lpstr>BUDDHISMUS</vt:lpstr>
      <vt:lpstr>BUDHA</vt:lpstr>
      <vt:lpstr>STROM PROBUZENÍ</vt:lpstr>
      <vt:lpstr>STROM PROBUZENÍ</vt:lpstr>
      <vt:lpstr>BUDDHA</vt:lpstr>
      <vt:lpstr>ČTYŘI VZNEŠENÉ PRAVDY</vt:lpstr>
      <vt:lpstr>Prezentace aplikace PowerPoint</vt:lpstr>
      <vt:lpstr>TIPITAKA, TŘI KOŠE</vt:lpstr>
      <vt:lpstr>NIRVÁNA</vt:lpstr>
      <vt:lpstr>Patero předpisů</vt:lpstr>
      <vt:lpstr>PATERO PŘEDPISŮ</vt:lpstr>
      <vt:lpstr>KARMA A REINKARNACE</vt:lpstr>
      <vt:lpstr>DRAHMA</vt:lpstr>
      <vt:lpstr>DVĚ CESTY BUDDHISMU</vt:lpstr>
      <vt:lpstr>LAMAISMUS</vt:lpstr>
      <vt:lpstr>SVÁTKY</vt:lpstr>
      <vt:lpstr>MEDITACE</vt:lpstr>
      <vt:lpstr>OBRÁZKY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BUDDHISMUS</dc:title>
  <dc:creator>ANA</dc:creator>
  <cp:lastModifiedBy>ANA</cp:lastModifiedBy>
  <cp:revision>2</cp:revision>
  <dcterms:created xsi:type="dcterms:W3CDTF">2020-10-17T08:59:18Z</dcterms:created>
  <dcterms:modified xsi:type="dcterms:W3CDTF">2020-10-17T09:12:24Z</dcterms:modified>
</cp:coreProperties>
</file>