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25AA-589A-4561-A9DB-19E9FCEE9337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EDA4-54D7-4D66-B706-82BFA6031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22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Jpg</a:t>
            </a:r>
            <a:r>
              <a:rPr lang="cs-CZ" dirty="0" smtClean="0"/>
              <a:t> obrázky Microsoft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EDA4-54D7-4D66-B706-82BFA60319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8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1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1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1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22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32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5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69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9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8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02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60000"/>
                <a:lumOff val="40000"/>
              </a:scheme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3041-E45A-4845-BC77-7FB010B740C4}" type="datetimeFigureOut">
              <a:rPr lang="cs-CZ" smtClean="0"/>
              <a:t>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7659-7C07-4544-BF49-EB1C63D6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1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ARABSKÁ  ŘÍŠE</a:t>
            </a:r>
            <a:br>
              <a:rPr lang="cs-C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 – 10. století</a:t>
            </a:r>
            <a:endParaRPr 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C:\Documents and Settings\Romana Kovářová\Local Settings\Temporary Internet Files\Content.IE5\A9U4ZN36\MC900411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24847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Geometrické vzory</a:t>
            </a:r>
            <a:b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ornamenty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Documents and Settings\Romana Kovářová\Local Settings\Temporary Internet Files\Content.IE5\1KCNDIHJ\MP9004341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657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2348880"/>
            <a:ext cx="612068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1028" name="Picture 4" descr="C:\Documents and Settings\Romana Kovářová\Local Settings\Temporary Internet Files\Content.IE5\S50SPCJA\MP9004332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483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217737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70C0"/>
                </a:solidFill>
                <a:latin typeface="Arial Black" pitchFamily="34" charset="0"/>
              </a:rPr>
              <a:t>z</a:t>
            </a:r>
            <a:r>
              <a:rPr lang="cs-CZ" b="1" smtClean="0">
                <a:solidFill>
                  <a:srgbClr val="0070C0"/>
                </a:solidFill>
                <a:latin typeface="Arial Black" pitchFamily="34" charset="0"/>
              </a:rPr>
              <a:t>ákaz </a:t>
            </a:r>
            <a: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  <a:t>zobrazování </a:t>
            </a:r>
            <a:b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  <a:t>lidské</a:t>
            </a:r>
            <a:b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cs-CZ" b="1" dirty="0" smtClean="0">
                <a:solidFill>
                  <a:srgbClr val="0070C0"/>
                </a:solidFill>
                <a:latin typeface="Arial Black" pitchFamily="34" charset="0"/>
              </a:rPr>
              <a:t>postavy                                      </a:t>
            </a:r>
            <a:endParaRPr lang="cs-CZ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Romana Kovářová\Local Settings\Temporary Internet Files\Content.IE5\30SR7VCA\MP9004332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4913"/>
            <a:ext cx="4752528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Okrasné zahrady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Romana Kovářová\Local Settings\Temporary Internet Files\Content.IE5\RWF3INLR\MP9004327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" y="1484784"/>
            <a:ext cx="3946816" cy="4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Romana Kovářová\Local Settings\Temporary Internet Files\Content.IE5\HFY0SGF6\MP9004333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5843869" cy="45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C00000"/>
                </a:solidFill>
                <a:latin typeface="Arial Black" pitchFamily="34" charset="0"/>
              </a:rPr>
              <a:t>Věda</a:t>
            </a:r>
            <a:endParaRPr lang="cs-CZ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0070C0"/>
                </a:solidFill>
                <a:latin typeface="Arial Black" pitchFamily="34" charset="0"/>
              </a:rPr>
              <a:t>matematika, fyzika 					 (arabské číslice)</a:t>
            </a:r>
          </a:p>
          <a:p>
            <a:r>
              <a:rPr lang="cs-CZ" sz="4400" dirty="0">
                <a:solidFill>
                  <a:srgbClr val="0070C0"/>
                </a:solidFill>
                <a:latin typeface="Arial Black" pitchFamily="34" charset="0"/>
              </a:rPr>
              <a:t>a</a:t>
            </a:r>
            <a:r>
              <a:rPr lang="cs-CZ" sz="4400" dirty="0" smtClean="0">
                <a:solidFill>
                  <a:srgbClr val="0070C0"/>
                </a:solidFill>
                <a:latin typeface="Arial Black" pitchFamily="34" charset="0"/>
              </a:rPr>
              <a:t>stronomie</a:t>
            </a:r>
          </a:p>
          <a:p>
            <a:r>
              <a:rPr lang="cs-CZ" sz="4400" dirty="0">
                <a:solidFill>
                  <a:srgbClr val="0070C0"/>
                </a:solidFill>
                <a:latin typeface="Arial Black" pitchFamily="34" charset="0"/>
              </a:rPr>
              <a:t>l</a:t>
            </a:r>
            <a:r>
              <a:rPr lang="cs-CZ" sz="4400" dirty="0" smtClean="0">
                <a:solidFill>
                  <a:srgbClr val="0070C0"/>
                </a:solidFill>
                <a:latin typeface="Arial Black" pitchFamily="34" charset="0"/>
              </a:rPr>
              <a:t>ékařství (lékař Avicena)</a:t>
            </a:r>
          </a:p>
          <a:p>
            <a:pPr marL="0" indent="0">
              <a:buNone/>
            </a:pPr>
            <a:r>
              <a:rPr lang="cs-CZ" sz="4400" dirty="0">
                <a:solidFill>
                  <a:srgbClr val="0070C0"/>
                </a:solidFill>
                <a:latin typeface="Arial Black" pitchFamily="34" charset="0"/>
              </a:rPr>
              <a:t>	</a:t>
            </a:r>
            <a:r>
              <a:rPr lang="cs-CZ" sz="4400" dirty="0" smtClean="0">
                <a:solidFill>
                  <a:srgbClr val="0070C0"/>
                </a:solidFill>
                <a:latin typeface="Arial Black" pitchFamily="34" charset="0"/>
              </a:rPr>
              <a:t>islám umožnil 	zkoumání lidského těla</a:t>
            </a:r>
          </a:p>
          <a:p>
            <a:r>
              <a:rPr lang="cs-CZ" sz="4400" dirty="0" smtClean="0">
                <a:solidFill>
                  <a:srgbClr val="0070C0"/>
                </a:solidFill>
                <a:latin typeface="Arial Black" pitchFamily="34" charset="0"/>
              </a:rPr>
              <a:t>zeměpis</a:t>
            </a:r>
          </a:p>
          <a:p>
            <a:pPr marL="0" indent="0">
              <a:buNone/>
            </a:pPr>
            <a:endParaRPr lang="cs-CZ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6481763"/>
          </a:xfrm>
        </p:spPr>
        <p:txBody>
          <a:bodyPr>
            <a:normAutofit fontScale="92500" lnSpcReduction="20000"/>
          </a:bodyPr>
          <a:lstStyle/>
          <a:p>
            <a:endParaRPr lang="cs-CZ" sz="4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lázně</a:t>
            </a:r>
          </a:p>
          <a:p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nemocnice</a:t>
            </a:r>
          </a:p>
          <a:p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knihovny</a:t>
            </a:r>
          </a:p>
          <a:p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školy 								11. stol. -  univerzita 			 v Bagdádu</a:t>
            </a:r>
          </a:p>
          <a:p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obchodování </a:t>
            </a:r>
          </a:p>
          <a:p>
            <a:pPr marL="0" indent="0">
              <a:buNone/>
            </a:pPr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	(Ibrahím </a:t>
            </a:r>
            <a:r>
              <a:rPr lang="cs-CZ" sz="4400" dirty="0" err="1" smtClean="0">
                <a:solidFill>
                  <a:srgbClr val="C00000"/>
                </a:solidFill>
                <a:latin typeface="Arial Black" pitchFamily="34" charset="0"/>
              </a:rPr>
              <a:t>ibn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4400" dirty="0" err="1" smtClean="0">
                <a:solidFill>
                  <a:srgbClr val="C00000"/>
                </a:solidFill>
                <a:latin typeface="Arial Black" pitchFamily="34" charset="0"/>
              </a:rPr>
              <a:t>Jákúb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		návštěva Prahy)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229600" cy="5145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Arabská věda a kultura byly na tak vysoké úrovni, protože dovedli přejímat vědomosti a zkušenosti od sousedních národů      a od těch, které si podmanili.</a:t>
            </a:r>
            <a:endParaRPr lang="cs-CZ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Použité zdroje 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ČECHURA, Jaroslav; DUDÁK, Vladislav; RYANTOVÁ, Marie a kol. </a:t>
            </a:r>
            <a:r>
              <a:rPr lang="cs-CZ" i="1" dirty="0"/>
              <a:t>Dějepis pro 7.ročník ZŠ, Středověk a raný novověk</a:t>
            </a:r>
            <a:r>
              <a:rPr lang="cs-CZ" dirty="0"/>
              <a:t>. Praha: SPN, 1998, ISBN 80-7235-002-1.</a:t>
            </a:r>
          </a:p>
          <a:p>
            <a:r>
              <a:rPr lang="cs-CZ" dirty="0"/>
              <a:t> </a:t>
            </a:r>
            <a:r>
              <a:rPr lang="cs-CZ" dirty="0" smtClean="0"/>
              <a:t>Použití </a:t>
            </a:r>
            <a:r>
              <a:rPr lang="cs-CZ" dirty="0"/>
              <a:t>volně přístupných klipartů z webových </a:t>
            </a:r>
            <a:r>
              <a:rPr lang="cs-CZ" dirty="0" smtClean="0"/>
              <a:t>    stránek </a:t>
            </a:r>
            <a:r>
              <a:rPr lang="cs-CZ" dirty="0"/>
              <a:t>:</a:t>
            </a:r>
          </a:p>
          <a:p>
            <a:r>
              <a:rPr lang="cs-CZ" dirty="0"/>
              <a:t>MICROSOFT. </a:t>
            </a:r>
            <a:r>
              <a:rPr lang="cs-CZ" i="1" dirty="0"/>
              <a:t>office.microsoft.com/</a:t>
            </a:r>
            <a:r>
              <a:rPr lang="cs-CZ" i="1" dirty="0" err="1"/>
              <a:t>cs-cz</a:t>
            </a:r>
            <a:r>
              <a:rPr lang="cs-CZ" i="1" dirty="0"/>
              <a:t>/</a:t>
            </a:r>
            <a:r>
              <a:rPr lang="cs-CZ" i="1" dirty="0" err="1"/>
              <a:t>images</a:t>
            </a:r>
            <a:r>
              <a:rPr lang="cs-CZ" dirty="0"/>
              <a:t> [online]. [cit. </a:t>
            </a:r>
            <a:r>
              <a:rPr lang="cs-CZ" smtClean="0"/>
              <a:t>15.9.2012]. </a:t>
            </a:r>
            <a:r>
              <a:rPr lang="cs-CZ" dirty="0"/>
              <a:t>Dostupný na WWW: office.microsoft.com/</a:t>
            </a:r>
            <a:r>
              <a:rPr lang="cs-CZ" dirty="0" err="1"/>
              <a:t>cs-cz</a:t>
            </a:r>
            <a:r>
              <a:rPr lang="cs-CZ" dirty="0"/>
              <a:t>/</a:t>
            </a:r>
            <a:r>
              <a:rPr lang="cs-CZ" dirty="0" err="1"/>
              <a:t>images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3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Poloha :</a:t>
            </a:r>
            <a:r>
              <a:rPr lang="cs-CZ" b="1" dirty="0" smtClean="0">
                <a:solidFill>
                  <a:srgbClr val="C00000"/>
                </a:solidFill>
              </a:rPr>
              <a:t>	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Od Indie po Pyrenejský poloostrov, severní Afrika</a:t>
            </a:r>
          </a:p>
          <a:p>
            <a:pPr marL="0" indent="0">
              <a:buNone/>
            </a:pPr>
            <a:endParaRPr lang="cs-CZ" sz="4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Sjednotitel arabských kmenů :</a:t>
            </a:r>
          </a:p>
          <a:p>
            <a:r>
              <a:rPr lang="cs-CZ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Muhammad</a:t>
            </a:r>
          </a:p>
          <a:p>
            <a:endParaRPr lang="cs-CZ" sz="4000" dirty="0">
              <a:solidFill>
                <a:schemeClr val="tx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cs-CZ" sz="5400" dirty="0">
                <a:solidFill>
                  <a:srgbClr val="0070C0"/>
                </a:solidFill>
                <a:latin typeface="Arial Black" pitchFamily="34" charset="0"/>
              </a:rPr>
              <a:t>n</a:t>
            </a:r>
            <a:r>
              <a:rPr lang="cs-CZ" sz="5400" dirty="0" smtClean="0">
                <a:solidFill>
                  <a:srgbClr val="0070C0"/>
                </a:solidFill>
                <a:latin typeface="Arial Black" pitchFamily="34" charset="0"/>
              </a:rPr>
              <a:t>áboženství :  </a:t>
            </a:r>
            <a:r>
              <a:rPr lang="cs-CZ" sz="5400" b="1" dirty="0" smtClean="0">
                <a:solidFill>
                  <a:srgbClr val="C00000"/>
                </a:solidFill>
                <a:latin typeface="Arial Black" pitchFamily="34" charset="0"/>
              </a:rPr>
              <a:t>islám</a:t>
            </a:r>
            <a:br>
              <a:rPr lang="cs-CZ" sz="5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5400" b="1" dirty="0" smtClean="0">
                <a:solidFill>
                  <a:srgbClr val="0070C0"/>
                </a:solidFill>
                <a:latin typeface="Arial Black" pitchFamily="34" charset="0"/>
              </a:rPr>
              <a:t>věřící :</a:t>
            </a:r>
            <a:r>
              <a:rPr lang="cs-CZ" sz="5400" b="1" dirty="0" smtClean="0">
                <a:solidFill>
                  <a:srgbClr val="C00000"/>
                </a:solidFill>
                <a:latin typeface="Arial Black" pitchFamily="34" charset="0"/>
              </a:rPr>
              <a:t>		muslimové</a:t>
            </a:r>
            <a:endParaRPr lang="cs-CZ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457200" lvl="1" indent="0" algn="ctr">
              <a:buNone/>
            </a:pPr>
            <a:r>
              <a:rPr lang="cs-CZ" dirty="0" smtClean="0"/>
              <a:t>	</a:t>
            </a:r>
            <a:r>
              <a:rPr lang="cs-CZ" sz="4800" b="1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cs-CZ" sz="4800" b="1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  <a:endParaRPr lang="cs-CZ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Romana Kovářová\Local Settings\Temporary Internet Files\Content.IE5\7HMKJWZO\MC9003098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Romana Kovářová\Local Settings\Temporary Internet Files\Content.IE5\PJDJW24Z\MC9003098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5"/>
            <a:ext cx="23762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Romana Kovářová\Local Settings\Temporary Internet Files\Content.IE5\HFY0SGF6\MC9003098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4471"/>
            <a:ext cx="21602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Romana Kovářová\Local Settings\Temporary Internet Files\Content.IE5\3BEOG5T9\MC900433456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088232" cy="34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Romana Kovářová\Local Settings\Temporary Internet Files\Content.IE5\S50SPCJA\MC90030991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4471"/>
            <a:ext cx="23762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 smtClean="0">
                <a:solidFill>
                  <a:srgbClr val="0070C0"/>
                </a:solidFill>
                <a:latin typeface="Arial Black" pitchFamily="34" charset="0"/>
              </a:rPr>
              <a:t>bůh muslimů:</a:t>
            </a:r>
          </a:p>
          <a:p>
            <a:pPr marL="0" indent="0">
              <a:buNone/>
            </a:pPr>
            <a:r>
              <a:rPr lang="cs-CZ" sz="5400" dirty="0">
                <a:solidFill>
                  <a:srgbClr val="0070C0"/>
                </a:solidFill>
                <a:latin typeface="Arial Black" pitchFamily="34" charset="0"/>
              </a:rPr>
              <a:t>	</a:t>
            </a:r>
            <a:r>
              <a:rPr lang="cs-CZ" sz="5400" dirty="0" smtClean="0">
                <a:solidFill>
                  <a:srgbClr val="0070C0"/>
                </a:solidFill>
                <a:latin typeface="Arial Black" pitchFamily="34" charset="0"/>
              </a:rPr>
              <a:t>	</a:t>
            </a:r>
            <a:r>
              <a:rPr lang="cs-CZ" sz="5400" dirty="0" smtClean="0">
                <a:solidFill>
                  <a:srgbClr val="C00000"/>
                </a:solidFill>
                <a:latin typeface="Arial Black" pitchFamily="34" charset="0"/>
              </a:rPr>
              <a:t>Alláh</a:t>
            </a:r>
          </a:p>
          <a:p>
            <a:pPr marL="0" indent="0">
              <a:buNone/>
            </a:pPr>
            <a:r>
              <a:rPr lang="cs-CZ" sz="5400" dirty="0">
                <a:solidFill>
                  <a:srgbClr val="0070C0"/>
                </a:solidFill>
                <a:latin typeface="Arial Black" pitchFamily="34" charset="0"/>
              </a:rPr>
              <a:t>k</a:t>
            </a:r>
            <a:r>
              <a:rPr lang="cs-CZ" sz="5400" dirty="0" smtClean="0">
                <a:solidFill>
                  <a:srgbClr val="0070C0"/>
                </a:solidFill>
                <a:latin typeface="Arial Black" pitchFamily="34" charset="0"/>
              </a:rPr>
              <a:t>niha muslimů :</a:t>
            </a:r>
          </a:p>
          <a:p>
            <a:pPr marL="0" indent="0">
              <a:buNone/>
            </a:pPr>
            <a:r>
              <a:rPr lang="cs-CZ" sz="5400" dirty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cs-CZ" sz="5400" dirty="0" smtClean="0">
                <a:solidFill>
                  <a:srgbClr val="C00000"/>
                </a:solidFill>
                <a:latin typeface="Arial Black" pitchFamily="34" charset="0"/>
              </a:rPr>
              <a:t>	Korán</a:t>
            </a:r>
          </a:p>
          <a:p>
            <a:pPr marL="0" indent="0" algn="ctr">
              <a:buNone/>
            </a:pPr>
            <a:endParaRPr lang="cs-CZ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100" name="Picture 4" descr="C:\Documents and Settings\Romana Kovářová\Local Settings\Temporary Internet Files\Content.IE5\HH9IE45P\MP9001778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6085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Romana Kovářová\Local Settings\Temporary Internet Files\Content.IE5\CNMGCJUK\MC9003099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2898"/>
            <a:ext cx="2520280" cy="17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64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Poutní místo </a:t>
            </a:r>
            <a:r>
              <a:rPr lang="cs-CZ" sz="4800" dirty="0" err="1" smtClean="0">
                <a:solidFill>
                  <a:srgbClr val="C00000"/>
                </a:solidFill>
                <a:latin typeface="Arial Black" pitchFamily="34" charset="0"/>
              </a:rPr>
              <a:t>musslimů</a:t>
            </a:r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 :</a:t>
            </a:r>
          </a:p>
          <a:p>
            <a:pPr marL="0" indent="0">
              <a:buNone/>
            </a:pPr>
            <a:r>
              <a:rPr lang="cs-CZ" sz="4800" dirty="0" smtClean="0">
                <a:solidFill>
                  <a:srgbClr val="0070C0"/>
                </a:solidFill>
                <a:latin typeface="Arial Black" pitchFamily="34" charset="0"/>
              </a:rPr>
              <a:t>Mekka 				 Medina</a:t>
            </a:r>
          </a:p>
          <a:p>
            <a:pPr marL="0" indent="0">
              <a:buNone/>
            </a:pPr>
            <a:endParaRPr lang="cs-CZ" sz="48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4" name="Picture 6" descr="C:\Documents and Settings\Romana Kovářová\Local Settings\Temporary Internet Files\Content.IE5\HFY0SGF6\MC9004111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360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Další důležitá střediska arabské říše :</a:t>
            </a:r>
            <a:endParaRPr lang="cs-CZ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4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cs-CZ" sz="4800" dirty="0" smtClean="0">
                <a:solidFill>
                  <a:srgbClr val="0070C0"/>
                </a:solidFill>
                <a:latin typeface="Arial Black" pitchFamily="34" charset="0"/>
              </a:rPr>
              <a:t>Bagdád (dnešní </a:t>
            </a:r>
            <a:r>
              <a:rPr lang="cs-CZ" sz="4800" dirty="0" err="1" smtClean="0">
                <a:solidFill>
                  <a:srgbClr val="0070C0"/>
                </a:solidFill>
                <a:latin typeface="Arial Black" pitchFamily="34" charset="0"/>
              </a:rPr>
              <a:t>Írák</a:t>
            </a:r>
            <a:r>
              <a:rPr lang="cs-CZ" sz="4800" dirty="0" smtClean="0">
                <a:solidFill>
                  <a:srgbClr val="0070C0"/>
                </a:solidFill>
                <a:latin typeface="Arial Black" pitchFamily="34" charset="0"/>
              </a:rPr>
              <a:t>)</a:t>
            </a:r>
          </a:p>
          <a:p>
            <a:r>
              <a:rPr lang="cs-CZ" sz="4800" dirty="0" smtClean="0">
                <a:solidFill>
                  <a:srgbClr val="0070C0"/>
                </a:solidFill>
                <a:latin typeface="Arial Black" pitchFamily="34" charset="0"/>
              </a:rPr>
              <a:t>Córdoba, </a:t>
            </a:r>
            <a:r>
              <a:rPr lang="cs-CZ" sz="4800" dirty="0">
                <a:solidFill>
                  <a:srgbClr val="0070C0"/>
                </a:solidFill>
                <a:latin typeface="Arial Black" pitchFamily="34" charset="0"/>
              </a:rPr>
              <a:t>G</a:t>
            </a:r>
            <a:r>
              <a:rPr lang="cs-CZ" sz="4800" dirty="0" smtClean="0">
                <a:solidFill>
                  <a:srgbClr val="0070C0"/>
                </a:solidFill>
                <a:latin typeface="Arial Black" pitchFamily="34" charset="0"/>
              </a:rPr>
              <a:t>ranada 					(Pyrenejský 				   poloostrov)</a:t>
            </a:r>
          </a:p>
          <a:p>
            <a:pPr marL="0" indent="0">
              <a:buNone/>
            </a:pPr>
            <a:r>
              <a:rPr lang="cs-CZ" sz="4400" dirty="0">
                <a:solidFill>
                  <a:srgbClr val="0070C0"/>
                </a:solidFill>
                <a:latin typeface="Arial Black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64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Alhambra 				                   v Granadě</a:t>
            </a:r>
            <a:endParaRPr lang="cs-CZ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Romana Kovářová\Local Settings\Temporary Internet Files\Content.IE5\HFY0SGF6\MP90043273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556088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Romana Kovářová\Local Settings\Temporary Internet Files\Content.IE5\PJDJW24Z\MP9004328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1008"/>
            <a:ext cx="6400800" cy="33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C00000"/>
                </a:solidFill>
                <a:latin typeface="Arial Black" pitchFamily="34" charset="0"/>
              </a:rPr>
              <a:t>Typické stavby :</a:t>
            </a:r>
            <a:endParaRPr lang="cs-CZ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cs-CZ" sz="5700" b="1" dirty="0" smtClean="0">
                <a:solidFill>
                  <a:srgbClr val="0070C0"/>
                </a:solidFill>
              </a:rPr>
              <a:t>Mešity  	</a:t>
            </a:r>
            <a:r>
              <a:rPr lang="cs-CZ" sz="5700" b="1" dirty="0" smtClean="0"/>
              <a:t>muslimské 						modlitebny</a:t>
            </a:r>
          </a:p>
          <a:p>
            <a:r>
              <a:rPr lang="cs-CZ" sz="5700" b="1" dirty="0" smtClean="0">
                <a:solidFill>
                  <a:srgbClr val="0070C0"/>
                </a:solidFill>
              </a:rPr>
              <a:t>Minarety</a:t>
            </a:r>
            <a:r>
              <a:rPr lang="cs-CZ" sz="5700" b="1" dirty="0" smtClean="0"/>
              <a:t> 	     štíhlé </a:t>
            </a:r>
            <a:r>
              <a:rPr lang="cs-CZ" sz="5700" b="1" dirty="0" err="1" smtClean="0"/>
              <a:t>věže,odkud</a:t>
            </a:r>
            <a:r>
              <a:rPr lang="cs-CZ" sz="5700" b="1" dirty="0" smtClean="0"/>
              <a:t> 			     jsou věřící svoláváni               			     k modlitbám</a:t>
            </a:r>
          </a:p>
          <a:p>
            <a:pPr marL="2743200" lvl="6" indent="0">
              <a:buNone/>
            </a:pPr>
            <a:endParaRPr lang="cs-CZ" sz="4400" dirty="0">
              <a:latin typeface="Arial Black" pitchFamily="34" charset="0"/>
            </a:endParaRPr>
          </a:p>
          <a:p>
            <a:pPr marL="2743200" lvl="6" indent="0">
              <a:buNone/>
            </a:pPr>
            <a:endParaRPr lang="cs-CZ" sz="4400" dirty="0" smtClean="0">
              <a:latin typeface="Arial Black" pitchFamily="34" charset="0"/>
            </a:endParaRPr>
          </a:p>
          <a:p>
            <a:pPr marL="2743200" lvl="6" indent="0">
              <a:buNone/>
            </a:pPr>
            <a:r>
              <a:rPr lang="cs-CZ" sz="4400" dirty="0" smtClean="0">
                <a:latin typeface="Arial Black" pitchFamily="34" charset="0"/>
              </a:rPr>
              <a:t>                                </a:t>
            </a:r>
            <a:endParaRPr lang="cs-CZ" sz="4400" dirty="0">
              <a:latin typeface="Arial Black" pitchFamily="34" charset="0"/>
            </a:endParaRPr>
          </a:p>
        </p:txBody>
      </p:sp>
      <p:pic>
        <p:nvPicPr>
          <p:cNvPr id="7170" name="Picture 2" descr="C:\Documents and Settings\Romana Kovářová\Local Settings\Temporary Internet Files\Content.IE5\RWF3INLR\MP9003994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" y="3545632"/>
            <a:ext cx="39014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Romana Kovářová\Local Settings\Temporary Internet Files\Content.IE5\3BEOG5T9\MC900183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3042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Documents and Settings\Romana Kovářová\Local Settings\Temporary Internet Files\Content.IE5\XNSQKJ32\MP9004004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38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131</Words>
  <Application>Microsoft Office PowerPoint</Application>
  <PresentationFormat>Předvádění na obrazovce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ARABSKÁ  ŘÍŠE 6. – 10. století</vt:lpstr>
      <vt:lpstr>Poloha : </vt:lpstr>
      <vt:lpstr>náboženství :  islám věřící :  muslimové</vt:lpstr>
      <vt:lpstr>Prezentace aplikace PowerPoint</vt:lpstr>
      <vt:lpstr>  </vt:lpstr>
      <vt:lpstr>Další důležitá střediska arabské říše :</vt:lpstr>
      <vt:lpstr>Alhambra                        v Granadě</vt:lpstr>
      <vt:lpstr>Typické stavby :</vt:lpstr>
      <vt:lpstr>Prezentace aplikace PowerPoint</vt:lpstr>
      <vt:lpstr>Geometrické vzory ornamenty</vt:lpstr>
      <vt:lpstr>zákaz  zobrazování  lidské postavy                                      </vt:lpstr>
      <vt:lpstr>Okrasné zahrady</vt:lpstr>
      <vt:lpstr>Věda</vt:lpstr>
      <vt:lpstr>Prezentace aplikace PowerPoint</vt:lpstr>
      <vt:lpstr>Prezentace aplikace PowerPoint</vt:lpstr>
      <vt:lpstr>Použité zdroje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ARABSKÁ  ŘÍŠE</dc:title>
  <dc:creator>Romana Kovářová</dc:creator>
  <cp:lastModifiedBy>Romana Kovářová</cp:lastModifiedBy>
  <cp:revision>47</cp:revision>
  <dcterms:created xsi:type="dcterms:W3CDTF">2012-12-11T16:46:53Z</dcterms:created>
  <dcterms:modified xsi:type="dcterms:W3CDTF">2013-10-02T07:24:42Z</dcterms:modified>
</cp:coreProperties>
</file>