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36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52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99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2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91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06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09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6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47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15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46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30AAA-93C7-49F3-BA03-64DF2A23474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C03F-4FBA-4EAC-AAFC-F409D0162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ALTERNATIVNÍ MEDICÍNA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PŘÍKLAD LÉČENÍ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 Bodnutí včelou vyvolá nejprve palčivou bolest, posléze zrůžovění kůže a otok postižené oblasti. Bolest i otok se zmírňují, je-li přiložen studený obklad. Teplým zábalem se potíže naopak zhorší. </a:t>
            </a:r>
            <a:endParaRPr lang="cs-CZ" dirty="0" smtClean="0"/>
          </a:p>
          <a:p>
            <a:r>
              <a:rPr lang="cs-CZ" dirty="0" smtClean="0"/>
              <a:t>Obávaný </a:t>
            </a:r>
            <a:r>
              <a:rPr lang="cs-CZ" dirty="0"/>
              <a:t>pásový opar (herpes) se projevuje, zejména v počátcích onemocnění, velmi podobně: palčivou bolestí, zarudnutím kůže a postupným napuchnutím postižené oblasti. S využitím </a:t>
            </a:r>
            <a:r>
              <a:rPr lang="cs-CZ" b="1" dirty="0"/>
              <a:t>homeopatie</a:t>
            </a:r>
            <a:r>
              <a:rPr lang="cs-CZ" dirty="0"/>
              <a:t>, respektive homeopatického principu léčení podobného podobným, je tedy zřejmé, že homeopatickým lékem, který je třeba použít při prvních příznacích onemocnění pásovým oparem, je homeopatikum </a:t>
            </a:r>
            <a:r>
              <a:rPr lang="cs-CZ" dirty="0" err="1"/>
              <a:t>Apis</a:t>
            </a:r>
            <a:r>
              <a:rPr lang="cs-CZ" dirty="0"/>
              <a:t>, které se připravuje ze včelího jedu postupným ředěním a potencováním, což je postup, jak se homeopatika připravují.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94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HOMEOPATIKA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Homeopatika se rozdělují </a:t>
            </a:r>
            <a:r>
              <a:rPr lang="cs-CZ" dirty="0" smtClean="0"/>
              <a:t>na:</a:t>
            </a:r>
          </a:p>
          <a:p>
            <a:r>
              <a:rPr lang="cs-CZ" dirty="0" smtClean="0"/>
              <a:t>1.  </a:t>
            </a:r>
            <a:r>
              <a:rPr lang="cs-CZ" dirty="0"/>
              <a:t>jednosložková </a:t>
            </a:r>
            <a:endParaRPr lang="cs-CZ" dirty="0"/>
          </a:p>
          <a:p>
            <a:r>
              <a:rPr lang="cs-CZ" dirty="0" smtClean="0"/>
              <a:t>2. vícesložková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Název </a:t>
            </a:r>
            <a:r>
              <a:rPr lang="cs-CZ" dirty="0"/>
              <a:t>jednosložkového homeopatika se odvozuje od přírodní látky, ze které je homeopatikum připravováno. </a:t>
            </a:r>
            <a:endParaRPr lang="cs-CZ" dirty="0" smtClean="0"/>
          </a:p>
          <a:p>
            <a:r>
              <a:rPr lang="cs-CZ" dirty="0" smtClean="0"/>
              <a:t>Číslo </a:t>
            </a:r>
            <a:r>
              <a:rPr lang="cs-CZ" dirty="0"/>
              <a:t>následující za názvem homeopatika uvádí takzvanou potenci léku (velmi zjednodušeně se dá říci, že čím je číslo vyšší, tím déle homeopatikum působí). Písmena D, C, CH a </a:t>
            </a:r>
            <a:r>
              <a:rPr lang="cs-CZ" dirty="0" smtClean="0"/>
              <a:t>L M </a:t>
            </a:r>
            <a:r>
              <a:rPr lang="cs-CZ" dirty="0"/>
              <a:t>pak označují způsob ředění použitý během přípravy homeopatika.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Homeopatika </a:t>
            </a:r>
            <a:r>
              <a:rPr lang="cs-CZ" dirty="0"/>
              <a:t>jsou k dispozici ve formě cukrových globulí (kuliček), granulí, tablet, lihových kapek, mastí, gelů a čípků. Vhodnou formulaci volíme podle léčebné potřeby.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04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AKUPUNKTURA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 je léčebná metoda vycházející z </a:t>
            </a:r>
            <a:r>
              <a:rPr lang="cs-CZ" dirty="0" smtClean="0"/>
              <a:t>TRADIČNÍ ČÍNSKÉ MEDICÍNY, </a:t>
            </a:r>
            <a:r>
              <a:rPr lang="cs-CZ" dirty="0"/>
              <a:t>během které se do tzv. </a:t>
            </a:r>
            <a:r>
              <a:rPr lang="cs-CZ" b="1" dirty="0"/>
              <a:t>akupunkturních bodů</a:t>
            </a:r>
            <a:r>
              <a:rPr lang="cs-CZ" dirty="0"/>
              <a:t> pacienta </a:t>
            </a:r>
            <a:r>
              <a:rPr lang="cs-CZ" b="1" dirty="0">
                <a:solidFill>
                  <a:srgbClr val="7030A0"/>
                </a:solidFill>
              </a:rPr>
              <a:t>nabodávají</a:t>
            </a:r>
            <a:r>
              <a:rPr lang="cs-CZ" dirty="0"/>
              <a:t> jehly. </a:t>
            </a:r>
            <a:endParaRPr lang="cs-CZ" dirty="0" smtClean="0"/>
          </a:p>
          <a:p>
            <a:r>
              <a:rPr lang="cs-CZ" dirty="0" smtClean="0"/>
              <a:t>Podle </a:t>
            </a:r>
            <a:r>
              <a:rPr lang="cs-CZ" dirty="0"/>
              <a:t>tradiční nauky leží tyto body na akupunkturních drahách neboli drahách energie, tzv. </a:t>
            </a:r>
            <a:r>
              <a:rPr lang="cs-CZ" b="1" dirty="0" smtClean="0">
                <a:solidFill>
                  <a:srgbClr val="7030A0"/>
                </a:solidFill>
              </a:rPr>
              <a:t>meridiánech</a:t>
            </a:r>
            <a:r>
              <a:rPr lang="cs-CZ" dirty="0" smtClean="0"/>
              <a:t>. </a:t>
            </a:r>
            <a:r>
              <a:rPr lang="cs-CZ" dirty="0"/>
              <a:t>Těmi podle této nauky proudí životní energie </a:t>
            </a:r>
            <a:r>
              <a:rPr lang="cs-CZ" b="1" dirty="0" err="1" smtClean="0">
                <a:solidFill>
                  <a:srgbClr val="7030A0"/>
                </a:solidFill>
              </a:rPr>
              <a:t>čchi</a:t>
            </a:r>
            <a:r>
              <a:rPr lang="cs-CZ" dirty="0"/>
              <a:t> a jsou spojeny s jednotlivými orgány.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44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METODY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Zabodávání</a:t>
            </a:r>
            <a:r>
              <a:rPr lang="cs-CZ" dirty="0"/>
              <a:t> jehel do přesně určených </a:t>
            </a:r>
            <a:r>
              <a:rPr lang="cs-CZ" dirty="0" err="1"/>
              <a:t>akupunkturálních</a:t>
            </a:r>
            <a:r>
              <a:rPr lang="cs-CZ" dirty="0"/>
              <a:t> bodů ležících na meridiánech. Velikost </a:t>
            </a:r>
            <a:r>
              <a:rPr lang="cs-CZ" dirty="0" err="1"/>
              <a:t>akupunkturálního</a:t>
            </a:r>
            <a:r>
              <a:rPr lang="cs-CZ" dirty="0"/>
              <a:t> bodu je různá, od 0,2 do 5 mm. Současná akupunktura uznává kolem 700 účinných bodů, nejčastěji se používá asi 150 bodů.</a:t>
            </a:r>
          </a:p>
          <a:p>
            <a:r>
              <a:rPr lang="cs-CZ" b="1" dirty="0">
                <a:solidFill>
                  <a:srgbClr val="7030A0"/>
                </a:solidFill>
              </a:rPr>
              <a:t>Požehování (</a:t>
            </a:r>
            <a:r>
              <a:rPr lang="cs-CZ" b="1" dirty="0" err="1">
                <a:solidFill>
                  <a:srgbClr val="7030A0"/>
                </a:solidFill>
              </a:rPr>
              <a:t>moxa</a:t>
            </a:r>
            <a:r>
              <a:rPr lang="cs-CZ" b="1" dirty="0">
                <a:solidFill>
                  <a:srgbClr val="7030A0"/>
                </a:solidFill>
              </a:rPr>
              <a:t>), </a:t>
            </a:r>
            <a:r>
              <a:rPr lang="cs-CZ" dirty="0"/>
              <a:t>tj. působení na </a:t>
            </a:r>
            <a:r>
              <a:rPr lang="cs-CZ" dirty="0" err="1"/>
              <a:t>akupunkturální</a:t>
            </a:r>
            <a:r>
              <a:rPr lang="cs-CZ" dirty="0"/>
              <a:t> body teplem. Požehování lze praktikovat více způsoby, např. pomocí pelyňkových cigaret či pomocí zahřívání aplikované akupunkturní jehly.</a:t>
            </a:r>
          </a:p>
          <a:p>
            <a:r>
              <a:rPr lang="cs-CZ" dirty="0"/>
              <a:t>Na akupunkturní body můžeme též působit </a:t>
            </a:r>
            <a:r>
              <a:rPr lang="cs-CZ" b="1" dirty="0">
                <a:solidFill>
                  <a:srgbClr val="7030A0"/>
                </a:solidFill>
              </a:rPr>
              <a:t>magnety</a:t>
            </a:r>
            <a:r>
              <a:rPr lang="cs-CZ" dirty="0"/>
              <a:t> (= </a:t>
            </a:r>
            <a:r>
              <a:rPr lang="cs-CZ" dirty="0" err="1"/>
              <a:t>magnetopunktura</a:t>
            </a:r>
            <a:r>
              <a:rPr lang="cs-CZ" dirty="0"/>
              <a:t>), </a:t>
            </a:r>
            <a:r>
              <a:rPr lang="cs-CZ" b="1" dirty="0">
                <a:solidFill>
                  <a:srgbClr val="7030A0"/>
                </a:solidFill>
              </a:rPr>
              <a:t>tlakem</a:t>
            </a:r>
            <a:r>
              <a:rPr lang="cs-CZ" dirty="0"/>
              <a:t> (= akupresura), </a:t>
            </a:r>
            <a:r>
              <a:rPr lang="cs-CZ" b="1" dirty="0">
                <a:solidFill>
                  <a:srgbClr val="7030A0"/>
                </a:solidFill>
              </a:rPr>
              <a:t>elektrickým</a:t>
            </a:r>
            <a:r>
              <a:rPr lang="cs-CZ" dirty="0"/>
              <a:t> </a:t>
            </a:r>
            <a:r>
              <a:rPr lang="cs-CZ" b="1" dirty="0">
                <a:solidFill>
                  <a:srgbClr val="7030A0"/>
                </a:solidFill>
              </a:rPr>
              <a:t>proudem, světlem </a:t>
            </a:r>
            <a:r>
              <a:rPr lang="cs-CZ" dirty="0"/>
              <a:t>(světelné diody), </a:t>
            </a:r>
            <a:r>
              <a:rPr lang="cs-CZ" b="1" dirty="0">
                <a:solidFill>
                  <a:srgbClr val="7030A0"/>
                </a:solidFill>
              </a:rPr>
              <a:t>laserem</a:t>
            </a:r>
            <a:r>
              <a:rPr lang="cs-CZ" dirty="0"/>
              <a:t> (</a:t>
            </a:r>
            <a:r>
              <a:rPr lang="cs-CZ" dirty="0" err="1"/>
              <a:t>laseropunktura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22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PRINCIP JIN-JANG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Princip Jin</a:t>
            </a:r>
            <a:r>
              <a:rPr lang="cs-CZ" dirty="0"/>
              <a:t>, neboli ženský princip, obsahuje podle taoistů vše negativní : tmu, noc, chladno, hmotu, klid. Principu Jin příslušejí tzv. plné orgány, jejichž úkolem je </a:t>
            </a:r>
            <a:r>
              <a:rPr lang="cs-CZ" dirty="0" smtClean="0"/>
              <a:t> </a:t>
            </a:r>
            <a:r>
              <a:rPr lang="cs-CZ" dirty="0"/>
              <a:t>zpracovávání a ukládání látek: srdce, plíce, slezina, ledviny, játra, obal srdce.</a:t>
            </a:r>
          </a:p>
          <a:p>
            <a:r>
              <a:rPr lang="cs-CZ" b="1" dirty="0"/>
              <a:t>Princip Jang</a:t>
            </a:r>
            <a:r>
              <a:rPr lang="cs-CZ" dirty="0"/>
              <a:t>, neboli mužský princip, obsahuje vše kladné: světlo, den, teplo, energii, aktivitu, funkci, pohyb. Principu Jang příslušejí tzv. duté orgány, jejichž úkolem je příjem živin z prostředí, jejich příprava k </a:t>
            </a:r>
            <a:r>
              <a:rPr lang="cs-CZ" dirty="0" smtClean="0"/>
              <a:t>evakuační funkci: </a:t>
            </a:r>
            <a:r>
              <a:rPr lang="cs-CZ" dirty="0"/>
              <a:t>žaludek, žlučník, močový měchýř, tenké a tlusté střevo, cévní systém, tři ohřívače.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565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PRINCIP JIN-JANG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orgán má podle své fyziologické funkce určitý podíl Jin a Jang. Oba tyto principy v sebe navzájem přecházejí, transformují se.</a:t>
            </a:r>
          </a:p>
          <a:p>
            <a:r>
              <a:rPr lang="cs-CZ" b="1" dirty="0">
                <a:solidFill>
                  <a:srgbClr val="7030A0"/>
                </a:solidFill>
              </a:rPr>
              <a:t>Jang</a:t>
            </a:r>
            <a:r>
              <a:rPr lang="cs-CZ" dirty="0"/>
              <a:t> jako denní princip nastupuje o půlnoci, poté přibírá na síle a svého maxima dosahuje ve dne.</a:t>
            </a:r>
          </a:p>
          <a:p>
            <a:r>
              <a:rPr lang="cs-CZ" b="1" dirty="0">
                <a:solidFill>
                  <a:srgbClr val="7030A0"/>
                </a:solidFill>
              </a:rPr>
              <a:t>Jin</a:t>
            </a:r>
            <a:r>
              <a:rPr lang="cs-CZ" dirty="0"/>
              <a:t> nastupuje v poledne a maxima dosahuje v nočních hodinách.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31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PRINCIP 5 PRVKŮ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PĚT PRVKŮ</a:t>
            </a:r>
            <a:r>
              <a:rPr lang="cs-CZ" dirty="0"/>
              <a:t> tvoří dřevo, oheň, země, kov, voda. Tyto prvky mají rovněž vliv na všechny věci a jevy v přírodě.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hlediska akupunktury má každý z těchto prvků vliv na dva orgány, z nichž jeden náleží principu Jin, druhý principu </a:t>
            </a:r>
            <a:r>
              <a:rPr lang="cs-CZ" dirty="0" smtClean="0"/>
              <a:t>Jang</a:t>
            </a:r>
          </a:p>
          <a:p>
            <a:r>
              <a:rPr lang="cs-CZ" dirty="0">
                <a:solidFill>
                  <a:srgbClr val="FF0000"/>
                </a:solidFill>
              </a:rPr>
              <a:t>Dřevo: játra, žlučník</a:t>
            </a:r>
          </a:p>
          <a:p>
            <a:r>
              <a:rPr lang="cs-CZ" dirty="0">
                <a:solidFill>
                  <a:srgbClr val="002060"/>
                </a:solidFill>
              </a:rPr>
              <a:t>Oheň: srdce, tenké střevo, obal srdce, </a:t>
            </a:r>
          </a:p>
          <a:p>
            <a:r>
              <a:rPr lang="cs-CZ" dirty="0">
                <a:solidFill>
                  <a:srgbClr val="C00000"/>
                </a:solidFill>
              </a:rPr>
              <a:t>Země: slezina, žaludek</a:t>
            </a:r>
          </a:p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Kov: plíce, tlusté střevo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Voda: ledviny, močový měchýř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74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AKUPUNKTURA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628800"/>
            <a:ext cx="2095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90" y="1628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78" y="3418447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65" y="3800622"/>
            <a:ext cx="3412412" cy="270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147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49874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2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AKUPRESURA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 je </a:t>
            </a:r>
            <a:r>
              <a:rPr lang="cs-CZ" sz="3400" dirty="0" smtClean="0"/>
              <a:t>tradiční čínská</a:t>
            </a:r>
            <a:r>
              <a:rPr lang="cs-CZ" sz="3400" dirty="0"/>
              <a:t> metoda, během které se vyhledávají specifické akupresurní body na povrchu lidského </a:t>
            </a:r>
            <a:r>
              <a:rPr lang="cs-CZ" sz="3400" dirty="0" smtClean="0"/>
              <a:t>těla </a:t>
            </a:r>
            <a:r>
              <a:rPr lang="cs-CZ" sz="3400" dirty="0"/>
              <a:t>pomocí jejich stlačování prsty či tupými předměty</a:t>
            </a:r>
            <a:r>
              <a:rPr lang="cs-CZ" sz="3400" dirty="0" smtClean="0"/>
              <a:t>.</a:t>
            </a:r>
          </a:p>
          <a:p>
            <a:r>
              <a:rPr lang="cs-CZ" sz="3400" dirty="0"/>
              <a:t>Tímto se zmírňuje bolest a léčí onemocnění</a:t>
            </a:r>
            <a:r>
              <a:rPr lang="cs-CZ" sz="3400" dirty="0" smtClean="0"/>
              <a:t>.</a:t>
            </a:r>
          </a:p>
          <a:p>
            <a:r>
              <a:rPr lang="cs-CZ" sz="3400" dirty="0"/>
              <a:t>Akupresurní body jsou </a:t>
            </a:r>
            <a:r>
              <a:rPr lang="cs-CZ" sz="3400" b="1" dirty="0"/>
              <a:t>místa na povrchu kůže</a:t>
            </a:r>
            <a:r>
              <a:rPr lang="cs-CZ" sz="3400" dirty="0"/>
              <a:t> okrouhlého tvaru o průměru asi 0,1–5 mm. Jejich </a:t>
            </a:r>
            <a:r>
              <a:rPr lang="cs-CZ" sz="3400" dirty="0" smtClean="0"/>
              <a:t>tlakem </a:t>
            </a:r>
            <a:r>
              <a:rPr lang="cs-CZ" sz="3400" dirty="0"/>
              <a:t>lze vyvolat určitou </a:t>
            </a:r>
            <a:r>
              <a:rPr lang="cs-CZ" sz="3400" dirty="0" smtClean="0"/>
              <a:t> reflexní odpověď</a:t>
            </a:r>
            <a:r>
              <a:rPr lang="cs-CZ" sz="3400" dirty="0"/>
              <a:t>. </a:t>
            </a:r>
            <a:endParaRPr lang="cs-CZ" sz="3400" dirty="0" smtClean="0"/>
          </a:p>
          <a:p>
            <a:r>
              <a:rPr lang="cs-CZ" sz="3400" dirty="0" smtClean="0"/>
              <a:t>Zkušený </a:t>
            </a:r>
            <a:r>
              <a:rPr lang="cs-CZ" sz="3400" dirty="0"/>
              <a:t>vyšetřující vnímá pod svými prsty malou prohlubeninu v povrchu </a:t>
            </a:r>
            <a:r>
              <a:rPr lang="cs-CZ" sz="3400" dirty="0" smtClean="0"/>
              <a:t>kůže.</a:t>
            </a:r>
          </a:p>
          <a:p>
            <a:r>
              <a:rPr lang="cs-CZ" sz="3400" dirty="0" smtClean="0"/>
              <a:t>Tyto </a:t>
            </a:r>
            <a:r>
              <a:rPr lang="cs-CZ" sz="3400" dirty="0"/>
              <a:t>body mohou být teplejší než okolní tkáně. Často se nachází v místech větvení cév a nervů, v blízkosti důležitých nervových pletení a v místech s nápadně větším prokrvením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97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FYTOTERAPIE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v minulosti známá též jako </a:t>
            </a:r>
            <a:r>
              <a:rPr lang="cs-CZ" b="1" dirty="0" smtClean="0">
                <a:effectLst/>
              </a:rPr>
              <a:t>bylinkářství</a:t>
            </a:r>
            <a:r>
              <a:rPr lang="cs-CZ" dirty="0" smtClean="0">
                <a:effectLst/>
              </a:rPr>
              <a:t>, při které jsou k léčbě člověka využívány LÉČIVÉ ROSTLINY</a:t>
            </a:r>
            <a:r>
              <a:rPr lang="cs-CZ" dirty="0"/>
              <a:t>: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 </a:t>
            </a:r>
            <a:r>
              <a:rPr lang="cs-CZ" b="1" dirty="0" smtClean="0">
                <a:effectLst/>
              </a:rPr>
              <a:t>byliny</a:t>
            </a:r>
            <a:r>
              <a:rPr lang="cs-CZ" dirty="0" smtClean="0">
                <a:effectLst/>
              </a:rPr>
              <a:t> - heřmánek, bazalka, meduňka</a:t>
            </a:r>
          </a:p>
          <a:p>
            <a:r>
              <a:rPr lang="cs-CZ" dirty="0" smtClean="0">
                <a:effectLst/>
              </a:rPr>
              <a:t> </a:t>
            </a:r>
            <a:r>
              <a:rPr lang="cs-CZ" b="1" dirty="0" smtClean="0">
                <a:effectLst/>
              </a:rPr>
              <a:t>polokeře</a:t>
            </a:r>
            <a:r>
              <a:rPr lang="cs-CZ" dirty="0" smtClean="0">
                <a:effectLst/>
              </a:rPr>
              <a:t> - mateřídouška, yzop, levandule</a:t>
            </a:r>
          </a:p>
          <a:p>
            <a:r>
              <a:rPr lang="cs-CZ" dirty="0" smtClean="0">
                <a:effectLst/>
              </a:rPr>
              <a:t> </a:t>
            </a:r>
            <a:r>
              <a:rPr lang="cs-CZ" b="1" dirty="0" smtClean="0">
                <a:effectLst/>
              </a:rPr>
              <a:t>keře</a:t>
            </a:r>
            <a:r>
              <a:rPr lang="cs-CZ" dirty="0" smtClean="0">
                <a:effectLst/>
              </a:rPr>
              <a:t> – borůvka, jmelí</a:t>
            </a:r>
          </a:p>
          <a:p>
            <a:r>
              <a:rPr lang="cs-CZ" b="1" dirty="0" smtClean="0">
                <a:effectLst/>
              </a:rPr>
              <a:t>Stromy – </a:t>
            </a:r>
            <a:r>
              <a:rPr lang="cs-CZ" dirty="0" smtClean="0">
                <a:effectLst/>
              </a:rPr>
              <a:t>bříza, dub, lípa</a:t>
            </a:r>
          </a:p>
          <a:p>
            <a:r>
              <a:rPr lang="cs-CZ" dirty="0" smtClean="0">
                <a:effectLst/>
              </a:rPr>
              <a:t>dále též v omezené míře i </a:t>
            </a:r>
            <a:r>
              <a:rPr lang="cs-CZ" b="1" dirty="0" smtClean="0">
                <a:effectLst/>
              </a:rPr>
              <a:t>houby</a:t>
            </a:r>
            <a:r>
              <a:rPr lang="cs-CZ" dirty="0" smtClean="0">
                <a:effectLst/>
              </a:rPr>
              <a:t> a </a:t>
            </a:r>
            <a:r>
              <a:rPr lang="cs-CZ" b="1" dirty="0" smtClean="0">
                <a:effectLst/>
              </a:rPr>
              <a:t>řasy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277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AKUPRESURA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874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68355"/>
            <a:ext cx="4418544" cy="23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8" y="444774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26638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REFLEXNÍ TERAPIE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Tento způsob terapie vychází z toho, že každý orgán v těle má na noze tzv. </a:t>
            </a:r>
            <a:r>
              <a:rPr lang="cs-CZ" dirty="0">
                <a:solidFill>
                  <a:srgbClr val="7030A0"/>
                </a:solidFill>
              </a:rPr>
              <a:t>reflexní plošku</a:t>
            </a:r>
            <a:r>
              <a:rPr lang="cs-CZ" dirty="0"/>
              <a:t>, která je energeticky a nervově spojená právě s daným orgánem. </a:t>
            </a:r>
            <a:endParaRPr lang="cs-CZ" dirty="0" smtClean="0"/>
          </a:p>
          <a:p>
            <a:r>
              <a:rPr lang="cs-CZ" dirty="0" smtClean="0"/>
              <a:t>Můžeme </a:t>
            </a:r>
            <a:r>
              <a:rPr lang="cs-CZ" dirty="0"/>
              <a:t>si to představit jako neviditelnou strunu mezi vašimi orgány a chodidlem. </a:t>
            </a:r>
            <a:endParaRPr lang="cs-CZ" dirty="0" smtClean="0"/>
          </a:p>
          <a:p>
            <a:r>
              <a:rPr lang="cs-CZ" dirty="0" smtClean="0"/>
              <a:t>Celé </a:t>
            </a:r>
            <a:r>
              <a:rPr lang="cs-CZ" dirty="0"/>
              <a:t>tělo se promítá do oblasti chodidla nebo ruky a každý orgán má na chodidle nebo ruce svůj zmenšený obraz.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105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REFLEXNÍ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Ploska nohy, nárt, prsty, pata a okolí kotníků je tedy jakýmsi systémem </a:t>
            </a:r>
            <a:r>
              <a:rPr lang="cs-CZ" dirty="0">
                <a:solidFill>
                  <a:srgbClr val="7030A0"/>
                </a:solidFill>
              </a:rPr>
              <a:t>„tlačítek“, </a:t>
            </a:r>
            <a:r>
              <a:rPr lang="cs-CZ" dirty="0"/>
              <a:t>které když stiskneme, zazvoní to na druhém konci drátu, protože signál putuje po nervových spojeních přímo do orgánu nebo části těla, na kterou chceme působit. </a:t>
            </a:r>
          </a:p>
          <a:p>
            <a:r>
              <a:rPr lang="cs-CZ" dirty="0"/>
              <a:t>Pokud hladíme a masírujeme správné místo, léčíme tím i vnitřní orgány.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659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REFLEXNÍ TERAPIE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71993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01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AROMATERAPIE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užívá rostlinné těkavé látky známé jako </a:t>
            </a:r>
            <a:r>
              <a:rPr lang="cs-CZ" dirty="0" smtClean="0">
                <a:solidFill>
                  <a:srgbClr val="7030A0"/>
                </a:solidFill>
              </a:rPr>
              <a:t>éterické oleje</a:t>
            </a:r>
            <a:r>
              <a:rPr lang="cs-CZ" dirty="0"/>
              <a:t> a další </a:t>
            </a:r>
            <a:r>
              <a:rPr lang="cs-CZ" dirty="0">
                <a:solidFill>
                  <a:srgbClr val="7030A0"/>
                </a:solidFill>
              </a:rPr>
              <a:t>vonné</a:t>
            </a:r>
            <a:r>
              <a:rPr lang="cs-CZ" dirty="0"/>
              <a:t> složky za účelem změny mysli, nálady, procesu poznávání nebo zdraví.</a:t>
            </a:r>
          </a:p>
          <a:p>
            <a:r>
              <a:rPr lang="cs-CZ" dirty="0"/>
              <a:t>Aromaterapie doslova znamená „</a:t>
            </a:r>
            <a:r>
              <a:rPr lang="cs-CZ" dirty="0">
                <a:solidFill>
                  <a:srgbClr val="7030A0"/>
                </a:solidFill>
              </a:rPr>
              <a:t>léčbu pomocí vůní“. </a:t>
            </a:r>
            <a:r>
              <a:rPr lang="cs-CZ" dirty="0"/>
              <a:t>Je složen ze dvou slov: „aroma“ – vůně a „terapie“ – léčba.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00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AROMATERAPIE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 </a:t>
            </a:r>
            <a:r>
              <a:rPr lang="cs-CZ" dirty="0" smtClean="0"/>
              <a:t>používají se</a:t>
            </a:r>
            <a:r>
              <a:rPr lang="cs-CZ" dirty="0"/>
              <a:t> </a:t>
            </a:r>
            <a:r>
              <a:rPr lang="cs-CZ" dirty="0" smtClean="0"/>
              <a:t>rostlinné oleje (slunečnicový</a:t>
            </a:r>
            <a:r>
              <a:rPr lang="cs-CZ" dirty="0"/>
              <a:t>, olivový, sezamový, mandlový aj.), do kterých se přidávají přírodní éterické oleje. </a:t>
            </a:r>
            <a:endParaRPr lang="cs-CZ" dirty="0" smtClean="0"/>
          </a:p>
          <a:p>
            <a:r>
              <a:rPr lang="cs-CZ" dirty="0" smtClean="0"/>
              <a:t>Oleje </a:t>
            </a:r>
            <a:r>
              <a:rPr lang="cs-CZ" dirty="0"/>
              <a:t>se míchají těsně před masáží a to podle potřeby účinku buď stimulující </a:t>
            </a:r>
            <a:r>
              <a:rPr lang="cs-CZ" dirty="0" smtClean="0"/>
              <a:t>(jang)nebo </a:t>
            </a:r>
            <a:r>
              <a:rPr lang="cs-CZ" dirty="0"/>
              <a:t>uklidňující (jin). </a:t>
            </a:r>
            <a:endParaRPr lang="cs-CZ" dirty="0" smtClean="0"/>
          </a:p>
          <a:p>
            <a:r>
              <a:rPr lang="cs-CZ" dirty="0" smtClean="0">
                <a:solidFill>
                  <a:srgbClr val="7030A0"/>
                </a:solidFill>
              </a:rPr>
              <a:t>Mezi </a:t>
            </a:r>
            <a:r>
              <a:rPr lang="cs-CZ" dirty="0">
                <a:solidFill>
                  <a:srgbClr val="7030A0"/>
                </a:solidFill>
              </a:rPr>
              <a:t>nejrozšířenější </a:t>
            </a:r>
            <a:r>
              <a:rPr lang="cs-CZ" dirty="0"/>
              <a:t>éterické oleje patří: citrusy (citron, pomeranč, mandarinka, bergamot..), jehličnany (borovice, jedle, cypřiš...) </a:t>
            </a:r>
            <a:r>
              <a:rPr lang="cs-CZ" dirty="0" smtClean="0"/>
              <a:t>citronová tráva levandule cedrové dřevo zázvor.</a:t>
            </a:r>
          </a:p>
          <a:p>
            <a:r>
              <a:rPr lang="cs-CZ" dirty="0" smtClean="0"/>
              <a:t> </a:t>
            </a:r>
            <a:r>
              <a:rPr lang="cs-CZ" dirty="0"/>
              <a:t>Mezi drahé a vzácnější éterické oleje patří např. santalové dřevo, </a:t>
            </a:r>
            <a:r>
              <a:rPr lang="cs-CZ" dirty="0" smtClean="0"/>
              <a:t>jasmín,</a:t>
            </a:r>
            <a:r>
              <a:rPr lang="cs-CZ" dirty="0"/>
              <a:t> </a:t>
            </a:r>
            <a:r>
              <a:rPr lang="cs-CZ" dirty="0" smtClean="0"/>
              <a:t>růže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182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AROMATERAPIE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err="1"/>
              <a:t>Aromamasáž</a:t>
            </a:r>
            <a:r>
              <a:rPr lang="cs-CZ" dirty="0"/>
              <a:t> neboli </a:t>
            </a:r>
            <a:r>
              <a:rPr lang="cs-CZ" b="1" dirty="0"/>
              <a:t>aromaterapeutická masáž</a:t>
            </a:r>
            <a:r>
              <a:rPr lang="cs-CZ" dirty="0"/>
              <a:t> zahrnuje ošetření celého těla od vlasové části </a:t>
            </a:r>
            <a:r>
              <a:rPr lang="cs-CZ" dirty="0" smtClean="0"/>
              <a:t>hlavy</a:t>
            </a:r>
            <a:r>
              <a:rPr lang="cs-CZ" dirty="0"/>
              <a:t> až po prsty u </a:t>
            </a:r>
            <a:r>
              <a:rPr lang="cs-CZ" dirty="0" smtClean="0"/>
              <a:t>nohou</a:t>
            </a:r>
            <a:r>
              <a:rPr lang="cs-CZ" dirty="0"/>
              <a:t> vonnými oleji</a:t>
            </a:r>
            <a:r>
              <a:rPr lang="cs-CZ" dirty="0" smtClean="0"/>
              <a:t>.</a:t>
            </a:r>
          </a:p>
          <a:p>
            <a:r>
              <a:rPr lang="cs-CZ" b="1" dirty="0"/>
              <a:t>Aromatická </a:t>
            </a:r>
            <a:r>
              <a:rPr lang="cs-CZ" b="1" dirty="0" smtClean="0"/>
              <a:t>inhalace</a:t>
            </a:r>
            <a:endParaRPr lang="cs-CZ" b="1" dirty="0"/>
          </a:p>
          <a:p>
            <a:r>
              <a:rPr lang="cs-CZ" dirty="0" smtClean="0"/>
              <a:t>Inhalace</a:t>
            </a:r>
            <a:r>
              <a:rPr lang="cs-CZ" dirty="0"/>
              <a:t> aromatických olejů může navodit zvýšení či snížení </a:t>
            </a:r>
            <a:r>
              <a:rPr lang="cs-CZ" dirty="0" smtClean="0"/>
              <a:t>krevního tlaku, </a:t>
            </a:r>
            <a:r>
              <a:rPr lang="cs-CZ" dirty="0"/>
              <a:t>pocit </a:t>
            </a:r>
            <a:r>
              <a:rPr lang="cs-CZ" dirty="0" smtClean="0"/>
              <a:t>chladu, </a:t>
            </a:r>
            <a:r>
              <a:rPr lang="cs-CZ" dirty="0"/>
              <a:t>tepla nebo povzbuzení. Je využívána při léčbě </a:t>
            </a:r>
            <a:r>
              <a:rPr lang="cs-CZ" dirty="0" smtClean="0"/>
              <a:t>psychických</a:t>
            </a:r>
            <a:r>
              <a:rPr lang="cs-CZ" dirty="0"/>
              <a:t> nebo </a:t>
            </a:r>
            <a:r>
              <a:rPr lang="cs-CZ" dirty="0" smtClean="0"/>
              <a:t>psychosomatických onemocnění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817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AROMATERAPIE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0421"/>
            <a:ext cx="3096344" cy="173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02984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39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70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effectLst/>
              </a:rPr>
              <a:t>Osoba praktikující </a:t>
            </a:r>
            <a:r>
              <a:rPr lang="cs-CZ" dirty="0" err="1" smtClean="0">
                <a:effectLst/>
              </a:rPr>
              <a:t>fytoterapii</a:t>
            </a:r>
            <a:r>
              <a:rPr lang="cs-CZ" dirty="0" smtClean="0">
                <a:effectLst/>
              </a:rPr>
              <a:t> se označuje jako </a:t>
            </a:r>
            <a:r>
              <a:rPr lang="cs-CZ" b="1" dirty="0" err="1" smtClean="0">
                <a:effectLst/>
              </a:rPr>
              <a:t>fytoterapeut</a:t>
            </a:r>
            <a:r>
              <a:rPr lang="cs-CZ" dirty="0" smtClean="0">
                <a:effectLst/>
              </a:rPr>
              <a:t>, případně jako </a:t>
            </a:r>
            <a:r>
              <a:rPr lang="cs-CZ" b="1" dirty="0" smtClean="0">
                <a:effectLst/>
              </a:rPr>
              <a:t>bylinkář</a:t>
            </a:r>
            <a:r>
              <a:rPr lang="cs-CZ" dirty="0" smtClean="0">
                <a:effectLst/>
              </a:rPr>
              <a:t>. </a:t>
            </a:r>
          </a:p>
          <a:p>
            <a:r>
              <a:rPr lang="cs-CZ" dirty="0" smtClean="0">
                <a:effectLst/>
              </a:rPr>
              <a:t>První doložená zmínka o využívání léčivých rostlin je z období 3000 př. n. l. ze sumerských hliněných tabulek.</a:t>
            </a:r>
            <a:endParaRPr lang="cs-CZ" baseline="30000" dirty="0"/>
          </a:p>
          <a:p>
            <a:r>
              <a:rPr lang="cs-CZ" dirty="0" smtClean="0">
                <a:effectLst/>
              </a:rPr>
              <a:t>V posledních zhruba 20 letech dochází k nárůstu zájmu o </a:t>
            </a:r>
            <a:r>
              <a:rPr lang="cs-CZ" dirty="0" err="1" smtClean="0">
                <a:effectLst/>
              </a:rPr>
              <a:t>fytoterapii</a:t>
            </a:r>
            <a:r>
              <a:rPr lang="cs-CZ" dirty="0" smtClean="0">
                <a:effectLst/>
              </a:rPr>
              <a:t> a podle Světová zdravotnická organizace (WHO) je </a:t>
            </a:r>
            <a:r>
              <a:rPr lang="cs-CZ" dirty="0" err="1" smtClean="0">
                <a:effectLst/>
              </a:rPr>
              <a:t>fytoterapie</a:t>
            </a:r>
            <a:r>
              <a:rPr lang="cs-CZ" dirty="0" smtClean="0">
                <a:effectLst/>
              </a:rPr>
              <a:t> praktikována třikrát až čtyřikrát častěji než klasická medicína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7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SBĚR BYLIN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effectLst/>
              </a:rPr>
              <a:t>Rostliny sbíráme v čistém prostředí vzdáleném minimálně 200 metrů od silničních komunikací. </a:t>
            </a:r>
          </a:p>
          <a:p>
            <a:r>
              <a:rPr lang="cs-CZ" dirty="0" smtClean="0">
                <a:effectLst/>
              </a:rPr>
              <a:t>Dále nesbíráme podél železnic, prašných cest, na skládkách nebo v místech, kde mohou být používána umělá hnojiva nebo jiné chemikálie.</a:t>
            </a:r>
          </a:p>
          <a:p>
            <a:r>
              <a:rPr lang="cs-CZ" dirty="0" smtClean="0">
                <a:effectLst/>
              </a:rPr>
              <a:t> Vyhnout bychom se měli místům čerstvě (ačkoli přírodně) pohnojeným a také přírodním rezervacím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DOBA SBĚRU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Nadzemní části rostlin sbíráme nejlépe v poledne, kdy jsou v plném rozkvětu. </a:t>
            </a:r>
          </a:p>
          <a:p>
            <a:r>
              <a:rPr lang="cs-CZ" dirty="0" smtClean="0">
                <a:effectLst/>
              </a:rPr>
              <a:t>Lze ale sbírat po opadnutí ranní rosy až do pozdního odpoledne. </a:t>
            </a:r>
          </a:p>
          <a:p>
            <a:r>
              <a:rPr lang="cs-CZ" dirty="0" smtClean="0">
                <a:effectLst/>
              </a:rPr>
              <a:t>Nikdy nesbíráme za deště. </a:t>
            </a:r>
          </a:p>
          <a:p>
            <a:r>
              <a:rPr lang="cs-CZ" dirty="0" smtClean="0">
                <a:effectLst/>
              </a:rPr>
              <a:t>Podzemní části sbíráme za vlhka, nejlépe zjara nebo na podzim, kvůli maximu uložených účinných látek.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9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PRAVIDLA SBĚRU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effectLst/>
              </a:rPr>
              <a:t>Při sběru šetříme přírodu. Odlamujeme/ trháme pouze ty části rostlin, které potřebujeme, a ne více než polovinu populace na jednom stanovišti.</a:t>
            </a:r>
          </a:p>
          <a:p>
            <a:r>
              <a:rPr lang="cs-CZ" dirty="0" smtClean="0">
                <a:effectLst/>
              </a:rPr>
              <a:t>Jedovaté rostliny sbíráme a sušíme odděleně. Při manipulaci s nimi nemají být děti!</a:t>
            </a:r>
          </a:p>
          <a:p>
            <a:r>
              <a:rPr lang="cs-CZ" dirty="0" smtClean="0">
                <a:effectLst/>
              </a:rPr>
              <a:t>Při sběru jedovatých rostlin nejíme, neotíráme si rukama ústa, nemneme si oči atd.</a:t>
            </a:r>
          </a:p>
          <a:p>
            <a:r>
              <a:rPr lang="cs-CZ" dirty="0" smtClean="0">
                <a:effectLst/>
              </a:rPr>
              <a:t>Sbíráme jen zdravé, čisté a dobře vyvinuté rostliny.</a:t>
            </a:r>
          </a:p>
          <a:p>
            <a:r>
              <a:rPr lang="cs-CZ" dirty="0" smtClean="0">
                <a:effectLst/>
              </a:rPr>
              <a:t>Sbíráme pouze rostliny, které bezpečně poznáme a které nejsou vzácné nebo chráněné.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SUŠENÍ BYLIN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effectLst/>
              </a:rPr>
              <a:t>Byliny se suší na suchých, prosvětlených místech (nikoli na přímém slunci) rozprostřené na plachtě. </a:t>
            </a:r>
          </a:p>
          <a:p>
            <a:r>
              <a:rPr lang="cs-CZ" dirty="0" smtClean="0">
                <a:effectLst/>
              </a:rPr>
              <a:t>Suší se tak dlouho, až se lehce lámou. </a:t>
            </a:r>
          </a:p>
          <a:p>
            <a:r>
              <a:rPr lang="cs-CZ" dirty="0" smtClean="0">
                <a:effectLst/>
              </a:rPr>
              <a:t>Rychlým sušením na tepelném zdroji (topení, trouba apod.) se část účinných látek rychle ztrácí, používáme je pouze u masitých, obtížně sušitelných částí jako jsou kořeny, plody nebo květenství černého bezu.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6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UKLÁDÁNÍ BYLIN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Ukládáme každý druh zvlášť, tak aby nedošlo k jejich zvlhnutí a tím k jejich znehodnocení, nejlépe do tmavých skleněných lahví nebo do papírových sáčků. </a:t>
            </a:r>
          </a:p>
          <a:p>
            <a:r>
              <a:rPr lang="cs-CZ" dirty="0" smtClean="0">
                <a:effectLst/>
              </a:rPr>
              <a:t>Přechováváme ve stínu a chladu, zpravidla ne déle než jeden rok - drogy dlouhým skladováním ztrácejí účinnost.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1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HOMEOPATIE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založená na zkoumání pacienta a jeho symptomů jako celku, kterého potom jako celek i léčí </a:t>
            </a:r>
            <a:endParaRPr lang="cs-CZ" dirty="0" smtClean="0"/>
          </a:p>
          <a:p>
            <a:r>
              <a:rPr lang="cs-CZ" dirty="0"/>
              <a:t>Výraz je odvozený </a:t>
            </a:r>
            <a:r>
              <a:rPr lang="cs-CZ" dirty="0" smtClean="0"/>
              <a:t>od dvou</a:t>
            </a:r>
            <a:r>
              <a:rPr lang="cs-CZ" dirty="0"/>
              <a:t> </a:t>
            </a:r>
            <a:r>
              <a:rPr lang="cs-CZ" b="1" dirty="0" smtClean="0"/>
              <a:t>ŘECKÝCH </a:t>
            </a:r>
            <a:r>
              <a:rPr lang="cs-CZ" dirty="0"/>
              <a:t> slov: </a:t>
            </a:r>
            <a:r>
              <a:rPr lang="cs-CZ" i="1" dirty="0" err="1">
                <a:solidFill>
                  <a:srgbClr val="7030A0"/>
                </a:solidFill>
              </a:rPr>
              <a:t>homoios</a:t>
            </a:r>
            <a:r>
              <a:rPr lang="cs-CZ" dirty="0"/>
              <a:t> (stejný, podobný) a </a:t>
            </a:r>
            <a:r>
              <a:rPr lang="cs-CZ" i="1" dirty="0" err="1">
                <a:solidFill>
                  <a:srgbClr val="7030A0"/>
                </a:solidFill>
              </a:rPr>
              <a:t>pathos</a:t>
            </a:r>
            <a:r>
              <a:rPr lang="cs-CZ" dirty="0"/>
              <a:t> (nemoc, bolest, vášeň</a:t>
            </a:r>
            <a:r>
              <a:rPr lang="cs-CZ" dirty="0" smtClean="0"/>
              <a:t>).</a:t>
            </a:r>
            <a:endParaRPr lang="cs-CZ" baseline="30000" dirty="0"/>
          </a:p>
          <a:p>
            <a:r>
              <a:rPr lang="cs-CZ" dirty="0" smtClean="0"/>
              <a:t>Homeopatickou </a:t>
            </a:r>
            <a:r>
              <a:rPr lang="cs-CZ" dirty="0"/>
              <a:t>teorii zformuloval německý lékař </a:t>
            </a:r>
            <a:r>
              <a:rPr lang="cs-CZ" dirty="0" smtClean="0"/>
              <a:t>Samuel </a:t>
            </a:r>
            <a:r>
              <a:rPr lang="cs-CZ" dirty="0" err="1" smtClean="0"/>
              <a:t>Hahnemann</a:t>
            </a:r>
            <a:r>
              <a:rPr lang="cs-CZ" dirty="0"/>
              <a:t> v roce </a:t>
            </a:r>
            <a:r>
              <a:rPr lang="cs-CZ" dirty="0" smtClean="0"/>
              <a:t>1810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421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732</Words>
  <Application>Microsoft Office PowerPoint</Application>
  <PresentationFormat>Předvádění na obrazovce (4:3)</PresentationFormat>
  <Paragraphs>98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ALTERNATIVNÍ MEDICÍNA</vt:lpstr>
      <vt:lpstr>FYTOTERAPIE</vt:lpstr>
      <vt:lpstr>Prezentace aplikace PowerPoint</vt:lpstr>
      <vt:lpstr>SBĚR BYLIN</vt:lpstr>
      <vt:lpstr>DOBA SBĚRU</vt:lpstr>
      <vt:lpstr>PRAVIDLA SBĚRU</vt:lpstr>
      <vt:lpstr>SUŠENÍ BYLIN</vt:lpstr>
      <vt:lpstr>UKLÁDÁNÍ BYLIN</vt:lpstr>
      <vt:lpstr>HOMEOPATIE</vt:lpstr>
      <vt:lpstr>PŘÍKLAD LÉČENÍ</vt:lpstr>
      <vt:lpstr>HOMEOPATIKA</vt:lpstr>
      <vt:lpstr>AKUPUNKTURA</vt:lpstr>
      <vt:lpstr>METODY</vt:lpstr>
      <vt:lpstr>PRINCIP JIN-JANG</vt:lpstr>
      <vt:lpstr>PRINCIP JIN-JANG</vt:lpstr>
      <vt:lpstr>PRINCIP 5 PRVKŮ</vt:lpstr>
      <vt:lpstr>AKUPUNKTURA</vt:lpstr>
      <vt:lpstr>Prezentace aplikace PowerPoint</vt:lpstr>
      <vt:lpstr>AKUPRESURA</vt:lpstr>
      <vt:lpstr>AKUPRESURA</vt:lpstr>
      <vt:lpstr>REFLEXNÍ TERAPIE</vt:lpstr>
      <vt:lpstr>REFLEXNÍ TERAPIE</vt:lpstr>
      <vt:lpstr>REFLEXNÍ TERAPIE</vt:lpstr>
      <vt:lpstr>AROMATERAPIE</vt:lpstr>
      <vt:lpstr>AROMATERAPIE</vt:lpstr>
      <vt:lpstr>AROMATERAPIE</vt:lpstr>
      <vt:lpstr>AROMATERAPIE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MEDICÍNA</dc:title>
  <dc:creator>Šárka Kubicová</dc:creator>
  <cp:lastModifiedBy>Lukáš Hladký</cp:lastModifiedBy>
  <cp:revision>9</cp:revision>
  <dcterms:created xsi:type="dcterms:W3CDTF">2019-02-06T09:22:14Z</dcterms:created>
  <dcterms:modified xsi:type="dcterms:W3CDTF">2019-02-06T22:05:49Z</dcterms:modified>
</cp:coreProperties>
</file>